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7" r:id="rId2"/>
    <p:sldId id="258" r:id="rId3"/>
    <p:sldId id="266" r:id="rId4"/>
    <p:sldId id="267" r:id="rId5"/>
    <p:sldId id="269" r:id="rId6"/>
    <p:sldId id="275" r:id="rId7"/>
    <p:sldId id="276" r:id="rId8"/>
    <p:sldId id="277" r:id="rId9"/>
    <p:sldId id="279" r:id="rId10"/>
    <p:sldId id="280" r:id="rId11"/>
    <p:sldId id="281" r:id="rId12"/>
    <p:sldId id="282" r:id="rId13"/>
    <p:sldId id="305" r:id="rId14"/>
    <p:sldId id="284" r:id="rId15"/>
    <p:sldId id="303" r:id="rId16"/>
    <p:sldId id="287" r:id="rId17"/>
    <p:sldId id="289" r:id="rId18"/>
    <p:sldId id="292" r:id="rId19"/>
    <p:sldId id="288" r:id="rId20"/>
    <p:sldId id="304" r:id="rId21"/>
    <p:sldId id="293" r:id="rId22"/>
    <p:sldId id="294" r:id="rId23"/>
    <p:sldId id="301" r:id="rId24"/>
    <p:sldId id="295" r:id="rId25"/>
    <p:sldId id="296" r:id="rId26"/>
    <p:sldId id="302" r:id="rId27"/>
    <p:sldId id="297" r:id="rId28"/>
    <p:sldId id="298" r:id="rId29"/>
    <p:sldId id="300"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57"/>
            <p14:sldId id="258"/>
          </p14:sldIdLst>
        </p14:section>
        <p14:section name="第一章" id="{4B882786-FA50-4119-AC06-7A451F1E7D9F}">
          <p14:sldIdLst>
            <p14:sldId id="266"/>
            <p14:sldId id="267"/>
            <p14:sldId id="269"/>
            <p14:sldId id="275"/>
            <p14:sldId id="276"/>
            <p14:sldId id="277"/>
            <p14:sldId id="279"/>
            <p14:sldId id="280"/>
          </p14:sldIdLst>
        </p14:section>
        <p14:section name="第二章" id="{6D4DA829-316F-461B-A2B5-170F654F5A3A}">
          <p14:sldIdLst>
            <p14:sldId id="281"/>
            <p14:sldId id="282"/>
            <p14:sldId id="305"/>
            <p14:sldId id="284"/>
          </p14:sldIdLst>
        </p14:section>
        <p14:section name="第三章" id="{6DE74CB5-4491-4CFF-950D-B1110C955FA4}">
          <p14:sldIdLst>
            <p14:sldId id="303"/>
            <p14:sldId id="287"/>
            <p14:sldId id="289"/>
            <p14:sldId id="292"/>
          </p14:sldIdLst>
        </p14:section>
        <p14:section name="第四章" id="{9F49ED52-C36C-4C78-A4F4-ADE3A333E9EC}">
          <p14:sldIdLst>
            <p14:sldId id="288"/>
            <p14:sldId id="304"/>
            <p14:sldId id="293"/>
            <p14:sldId id="294"/>
            <p14:sldId id="301"/>
            <p14:sldId id="295"/>
            <p14:sldId id="296"/>
            <p14:sldId id="302"/>
            <p14:sldId id="297"/>
            <p14:sldId id="298"/>
          </p14:sldIdLst>
        </p14:section>
        <p14:section name="Thank you" id="{2E741E24-2434-4634-B395-B20D7D4A607A}">
          <p14:sldIdLst>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4E77"/>
    <a:srgbClr val="4170A9"/>
    <a:srgbClr val="7199C9"/>
    <a:srgbClr val="5283BE"/>
    <a:srgbClr val="376092"/>
    <a:srgbClr val="31859C"/>
    <a:srgbClr val="386090"/>
    <a:srgbClr val="5887C0"/>
    <a:srgbClr val="477BB9"/>
    <a:srgbClr val="467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0" autoAdjust="0"/>
    <p:restoredTop sz="73350" autoAdjust="0"/>
  </p:normalViewPr>
  <p:slideViewPr>
    <p:cSldViewPr snapToGrid="0">
      <p:cViewPr varScale="1">
        <p:scale>
          <a:sx n="63" d="100"/>
          <a:sy n="63" d="100"/>
        </p:scale>
        <p:origin x="1186" y="62"/>
      </p:cViewPr>
      <p:guideLst/>
    </p:cSldViewPr>
  </p:slideViewPr>
  <p:outlineViewPr>
    <p:cViewPr>
      <p:scale>
        <a:sx n="33" d="100"/>
        <a:sy n="33" d="100"/>
      </p:scale>
      <p:origin x="0" y="-6566"/>
    </p:cViewPr>
  </p:outlineViewPr>
  <p:notesTextViewPr>
    <p:cViewPr>
      <p:scale>
        <a:sx n="3" d="2"/>
        <a:sy n="3" d="2"/>
      </p:scale>
      <p:origin x="0" y="0"/>
    </p:cViewPr>
  </p:notesTextViewPr>
  <p:notesViewPr>
    <p:cSldViewPr snapToGrid="0">
      <p:cViewPr>
        <p:scale>
          <a:sx n="75" d="100"/>
          <a:sy n="75" d="100"/>
        </p:scale>
        <p:origin x="2938" y="-50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jin\Documents\&#26412;&#31185;&#27605;&#19994;&#35770;&#25991;\ustcthesis\&#27979;&#35797;&#32467;&#2652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4759405074368"/>
          <c:y val="8.2362795091100963E-2"/>
          <c:w val="0.85841907261592298"/>
          <c:h val="0.65431115276476093"/>
        </c:manualLayout>
      </c:layout>
      <c:lineChart>
        <c:grouping val="standard"/>
        <c:varyColors val="0"/>
        <c:ser>
          <c:idx val="0"/>
          <c:order val="0"/>
          <c:tx>
            <c:strRef>
              <c:f>测试结果!$G$1</c:f>
              <c:strCache>
                <c:ptCount val="1"/>
                <c:pt idx="0">
                  <c:v>BM3D-10</c:v>
                </c:pt>
              </c:strCache>
            </c:strRef>
          </c:tx>
          <c:spPr>
            <a:ln w="28575" cap="rnd">
              <a:solidFill>
                <a:schemeClr val="accent1"/>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测试结果!$G$2:$G$12</c:f>
              <c:numCache>
                <c:formatCode>General</c:formatCode>
                <c:ptCount val="11"/>
                <c:pt idx="0">
                  <c:v>36.973560150499999</c:v>
                </c:pt>
                <c:pt idx="1">
                  <c:v>36.500519793400002</c:v>
                </c:pt>
                <c:pt idx="2">
                  <c:v>35.738899799599999</c:v>
                </c:pt>
                <c:pt idx="3">
                  <c:v>34.459010389299998</c:v>
                </c:pt>
                <c:pt idx="4">
                  <c:v>32.622811709600001</c:v>
                </c:pt>
                <c:pt idx="5">
                  <c:v>30.685115274800001</c:v>
                </c:pt>
                <c:pt idx="6">
                  <c:v>29.045405311100001</c:v>
                </c:pt>
                <c:pt idx="7">
                  <c:v>27.621502615899999</c:v>
                </c:pt>
                <c:pt idx="8">
                  <c:v>26.4632811484</c:v>
                </c:pt>
                <c:pt idx="9">
                  <c:v>25.5329540368</c:v>
                </c:pt>
                <c:pt idx="10">
                  <c:v>24.643117203999999</c:v>
                </c:pt>
              </c:numCache>
            </c:numRef>
          </c:val>
          <c:smooth val="0"/>
          <c:extLst>
            <c:ext xmlns:c16="http://schemas.microsoft.com/office/drawing/2014/chart" uri="{C3380CC4-5D6E-409C-BE32-E72D297353CC}">
              <c16:uniqueId val="{00000000-4524-4BEC-B24F-DB56D1173BAB}"/>
            </c:ext>
          </c:extLst>
        </c:ser>
        <c:ser>
          <c:idx val="1"/>
          <c:order val="1"/>
          <c:tx>
            <c:strRef>
              <c:f>测试结果!$H$1</c:f>
              <c:strCache>
                <c:ptCount val="1"/>
                <c:pt idx="0">
                  <c:v>BM3D-20</c:v>
                </c:pt>
              </c:strCache>
            </c:strRef>
          </c:tx>
          <c:spPr>
            <a:ln w="28575" cap="rnd">
              <a:solidFill>
                <a:schemeClr val="accent2"/>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测试结果!$H$2:$H$12</c:f>
              <c:numCache>
                <c:formatCode>General</c:formatCode>
                <c:ptCount val="11"/>
                <c:pt idx="0">
                  <c:v>33.408709564299997</c:v>
                </c:pt>
                <c:pt idx="1">
                  <c:v>33.344587407799999</c:v>
                </c:pt>
                <c:pt idx="2">
                  <c:v>33.2787370486</c:v>
                </c:pt>
                <c:pt idx="3">
                  <c:v>33.196617533999998</c:v>
                </c:pt>
                <c:pt idx="4">
                  <c:v>33.090272607300001</c:v>
                </c:pt>
                <c:pt idx="5">
                  <c:v>32.853775515700001</c:v>
                </c:pt>
                <c:pt idx="6">
                  <c:v>32.732995578999997</c:v>
                </c:pt>
                <c:pt idx="7">
                  <c:v>32.313884314699997</c:v>
                </c:pt>
                <c:pt idx="8">
                  <c:v>31.8553502364</c:v>
                </c:pt>
                <c:pt idx="9">
                  <c:v>31.136538769200001</c:v>
                </c:pt>
                <c:pt idx="10">
                  <c:v>24.643117203999999</c:v>
                </c:pt>
              </c:numCache>
            </c:numRef>
          </c:val>
          <c:smooth val="0"/>
          <c:extLst>
            <c:ext xmlns:c16="http://schemas.microsoft.com/office/drawing/2014/chart" uri="{C3380CC4-5D6E-409C-BE32-E72D297353CC}">
              <c16:uniqueId val="{00000001-4524-4BEC-B24F-DB56D1173BAB}"/>
            </c:ext>
          </c:extLst>
        </c:ser>
        <c:ser>
          <c:idx val="2"/>
          <c:order val="2"/>
          <c:tx>
            <c:strRef>
              <c:f>测试结果!$I$1</c:f>
              <c:strCache>
                <c:ptCount val="1"/>
                <c:pt idx="0">
                  <c:v>CNN</c:v>
                </c:pt>
              </c:strCache>
            </c:strRef>
          </c:tx>
          <c:spPr>
            <a:ln w="28575" cap="rnd">
              <a:solidFill>
                <a:schemeClr val="accent3"/>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测试结果!$I$2:$I$12</c:f>
              <c:numCache>
                <c:formatCode>General</c:formatCode>
                <c:ptCount val="11"/>
                <c:pt idx="0">
                  <c:v>33.389238281899999</c:v>
                </c:pt>
                <c:pt idx="1">
                  <c:v>33.318124517400001</c:v>
                </c:pt>
                <c:pt idx="2">
                  <c:v>33.247434248899999</c:v>
                </c:pt>
                <c:pt idx="3">
                  <c:v>33.141996620599997</c:v>
                </c:pt>
                <c:pt idx="4">
                  <c:v>33.0643533115</c:v>
                </c:pt>
                <c:pt idx="5">
                  <c:v>32.834339660799998</c:v>
                </c:pt>
                <c:pt idx="6">
                  <c:v>34.444760857699997</c:v>
                </c:pt>
                <c:pt idx="7">
                  <c:v>34.173935927999999</c:v>
                </c:pt>
                <c:pt idx="8">
                  <c:v>33.859816947600002</c:v>
                </c:pt>
                <c:pt idx="9">
                  <c:v>33.497298047900003</c:v>
                </c:pt>
                <c:pt idx="10">
                  <c:v>33.0217933745</c:v>
                </c:pt>
              </c:numCache>
            </c:numRef>
          </c:val>
          <c:smooth val="0"/>
          <c:extLst>
            <c:ext xmlns:c16="http://schemas.microsoft.com/office/drawing/2014/chart" uri="{C3380CC4-5D6E-409C-BE32-E72D297353CC}">
              <c16:uniqueId val="{00000002-4524-4BEC-B24F-DB56D1173BAB}"/>
            </c:ext>
          </c:extLst>
        </c:ser>
        <c:dLbls>
          <c:showLegendKey val="0"/>
          <c:showVal val="0"/>
          <c:showCatName val="0"/>
          <c:showSerName val="0"/>
          <c:showPercent val="0"/>
          <c:showBubbleSize val="0"/>
        </c:dLbls>
        <c:smooth val="0"/>
        <c:axId val="1596218144"/>
        <c:axId val="1591787824"/>
      </c:lineChart>
      <c:catAx>
        <c:axId val="159621814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噪声水平</a:t>
                </a:r>
              </a:p>
            </c:rich>
          </c:tx>
          <c:layout>
            <c:manualLayout>
              <c:xMode val="edge"/>
              <c:yMode val="edge"/>
              <c:x val="0.41841535433070864"/>
              <c:y val="0.815094938343578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1787824"/>
        <c:crosses val="autoZero"/>
        <c:auto val="1"/>
        <c:lblAlgn val="ctr"/>
        <c:lblOffset val="100"/>
        <c:noMultiLvlLbl val="0"/>
      </c:catAx>
      <c:valAx>
        <c:axId val="1591787824"/>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峰值信噪比</a:t>
                </a:r>
                <a:r>
                  <a:rPr lang="en-US" altLang="zh-CN" sz="1400" dirty="0"/>
                  <a:t>/dB</a:t>
                </a:r>
                <a:endParaRPr lang="zh-CN" altLang="en-US" sz="1400"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6218144"/>
        <c:crosses val="autoZero"/>
        <c:crossBetween val="between"/>
      </c:valAx>
      <c:spPr>
        <a:noFill/>
        <a:ln>
          <a:noFill/>
        </a:ln>
        <a:effectLst/>
      </c:spPr>
    </c:plotArea>
    <c:legend>
      <c:legendPos val="b"/>
      <c:layout>
        <c:manualLayout>
          <c:xMode val="edge"/>
          <c:yMode val="edge"/>
          <c:x val="9.5634997529803839E-2"/>
          <c:y val="0.90192127460168692"/>
          <c:w val="0.8059586717851227"/>
          <c:h val="6.367158792650919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A9FD39-97CC-4DA2-80B7-82CEB61E1A96}" type="datetimeFigureOut">
              <a:rPr lang="zh-CN" altLang="en-US" smtClean="0"/>
              <a:t>2017/6/7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EF0900-D73A-4653-B8CC-4624C9C8079C}" type="slidenum">
              <a:rPr lang="zh-CN" altLang="en-US" smtClean="0"/>
              <a:t>‹#›</a:t>
            </a:fld>
            <a:endParaRPr lang="zh-CN" altLang="en-US"/>
          </a:p>
        </p:txBody>
      </p:sp>
    </p:spTree>
    <p:extLst>
      <p:ext uri="{BB962C8B-B14F-4D97-AF65-F5344CB8AC3E}">
        <p14:creationId xmlns:p14="http://schemas.microsoft.com/office/powerpoint/2010/main" val="20025652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p:spPr>
        <p:txBody>
          <a:bodyPr/>
          <a:lstStyle/>
          <a:p>
            <a:r>
              <a:rPr lang="zh-CN" altLang="en-US" dirty="0"/>
              <a:t>老师好，我是李京，我的题目是 基于深度卷积网络的图像去噪研究</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卷积网络有三个特征：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）局部连接（</a:t>
            </a:r>
            <a:r>
              <a:rPr lang="en-US" altLang="zh-CN" dirty="0"/>
              <a:t>c</a:t>
            </a:r>
            <a:r>
              <a:rPr lang="zh-CN" altLang="en-US" dirty="0"/>
              <a:t>）权值共享（</a:t>
            </a:r>
            <a:r>
              <a:rPr lang="en-US" altLang="zh-CN" dirty="0"/>
              <a:t>c</a:t>
            </a:r>
            <a:r>
              <a:rPr lang="zh-CN" altLang="en-US" dirty="0"/>
              <a:t>）下连接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这三个特征，使网络中的参数数量大大减少，并且可以更加高效得提取特征信息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其实我前期所做的工作和之前刚刚答辩的王悦同学基本上是一样，后面确定了题目才开始不一样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备注：位置关系：图像的特点，每一个像素与四周临 近像素会拥有较大的关联，而对于距离较远的像素，往往没有关联较 为紧密的关系。</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298365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接下来是第二部分，（</a:t>
            </a:r>
            <a:r>
              <a:rPr lang="en-US" altLang="zh-CN" dirty="0"/>
              <a:t>c….</a:t>
            </a:r>
            <a:r>
              <a:rPr lang="zh-CN" altLang="en-US" dirty="0"/>
              <a:t>直到翻页）网络模型，我们看到的是一个经典的卷积神经网络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2799340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我们看到的是一个经典的卷积神经网络，对于我们的图像去噪任务，删去（</a:t>
            </a:r>
            <a:r>
              <a:rPr lang="en-US" altLang="zh-CN" dirty="0"/>
              <a:t>c</a:t>
            </a:r>
            <a:r>
              <a:rPr lang="zh-CN" altLang="en-US" dirty="0"/>
              <a:t>）所有池化层 和 全连接层。全部使用卷积层（</a:t>
            </a:r>
            <a:r>
              <a:rPr lang="en-US" altLang="zh-CN" dirty="0"/>
              <a:t>c</a:t>
            </a:r>
            <a:r>
              <a:rPr lang="zh-CN" altLang="en-US" dirty="0"/>
              <a:t>）。我们的网络只有下面三种结构</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12</a:t>
            </a:fld>
            <a:endParaRPr lang="zh-CN" altLang="en-US"/>
          </a:p>
        </p:txBody>
      </p:sp>
    </p:spTree>
    <p:extLst>
      <p:ext uri="{BB962C8B-B14F-4D97-AF65-F5344CB8AC3E}">
        <p14:creationId xmlns:p14="http://schemas.microsoft.com/office/powerpoint/2010/main" val="2710174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我们的网络只有下面三种结构：</a:t>
            </a:r>
            <a:endParaRPr lang="en-US" altLang="zh-CN" dirty="0"/>
          </a:p>
          <a:p>
            <a:r>
              <a:rPr lang="zh-CN" altLang="en-US" dirty="0"/>
              <a:t>首先，第一层，输入层，使用</a:t>
            </a:r>
            <a:r>
              <a:rPr lang="en-US" altLang="zh-CN" dirty="0"/>
              <a:t>ReLU</a:t>
            </a:r>
            <a:r>
              <a:rPr lang="zh-CN" altLang="en-US" dirty="0"/>
              <a:t>激活</a:t>
            </a:r>
            <a:endParaRPr lang="en-US" altLang="zh-CN" dirty="0"/>
          </a:p>
          <a:p>
            <a:r>
              <a:rPr lang="zh-CN" altLang="en-US" dirty="0"/>
              <a:t>（卷积核尺寸为</a:t>
            </a:r>
            <a:r>
              <a:rPr lang="en-US" altLang="zh-CN" dirty="0"/>
              <a:t>5</a:t>
            </a:r>
            <a:r>
              <a:rPr lang="zh-CN" altLang="en-US" dirty="0"/>
              <a:t>*</a:t>
            </a:r>
            <a:r>
              <a:rPr lang="en-US" altLang="zh-CN" dirty="0"/>
              <a:t>5</a:t>
            </a:r>
            <a:r>
              <a:rPr lang="zh-CN" altLang="en-US" dirty="0"/>
              <a:t>*</a:t>
            </a:r>
            <a:r>
              <a:rPr lang="en-US" altLang="zh-CN" dirty="0"/>
              <a:t>c</a:t>
            </a:r>
            <a:r>
              <a:rPr lang="zh-CN" altLang="en-US" dirty="0"/>
              <a:t>，一共有</a:t>
            </a:r>
            <a:r>
              <a:rPr lang="en-US" altLang="zh-CN" dirty="0"/>
              <a:t>24</a:t>
            </a:r>
            <a:r>
              <a:rPr lang="zh-CN" altLang="en-US" dirty="0"/>
              <a:t>个，</a:t>
            </a:r>
            <a:r>
              <a:rPr lang="en-US" altLang="zh-CN" dirty="0"/>
              <a:t>c</a:t>
            </a:r>
            <a:r>
              <a:rPr lang="zh-CN" altLang="en-US" dirty="0"/>
              <a:t>为通道数。灰度图</a:t>
            </a:r>
            <a:r>
              <a:rPr lang="en-US" altLang="zh-CN" dirty="0"/>
              <a:t>c</a:t>
            </a:r>
            <a:r>
              <a:rPr lang="zh-CN" altLang="en-US" dirty="0"/>
              <a:t>就是</a:t>
            </a:r>
            <a:r>
              <a:rPr lang="en-US" altLang="zh-CN" dirty="0"/>
              <a:t>1,rgb</a:t>
            </a:r>
            <a:r>
              <a:rPr lang="zh-CN" altLang="en-US" dirty="0"/>
              <a:t>的话，</a:t>
            </a:r>
            <a:r>
              <a:rPr lang="en-US" altLang="zh-CN" dirty="0"/>
              <a:t>c=3</a:t>
            </a:r>
            <a:r>
              <a:rPr lang="zh-CN" altLang="en-US" dirty="0"/>
              <a:t>。）</a:t>
            </a:r>
            <a:endParaRPr lang="en-US" altLang="zh-CN" dirty="0"/>
          </a:p>
          <a:p>
            <a:r>
              <a:rPr lang="zh-CN" altLang="en-US" dirty="0"/>
              <a:t>第二层到（</a:t>
            </a:r>
            <a:r>
              <a:rPr lang="en-US" altLang="zh-CN" dirty="0"/>
              <a:t>c</a:t>
            </a:r>
            <a:r>
              <a:rPr lang="zh-CN" altLang="en-US" dirty="0"/>
              <a:t>）第</a:t>
            </a:r>
            <a:r>
              <a:rPr lang="en-US" altLang="zh-CN" dirty="0"/>
              <a:t>n-1</a:t>
            </a:r>
            <a:r>
              <a:rPr lang="zh-CN" altLang="en-US" dirty="0"/>
              <a:t>层，即中间层，加入</a:t>
            </a:r>
            <a:r>
              <a:rPr lang="en-US" altLang="zh-CN" dirty="0"/>
              <a:t>Batch Normalize</a:t>
            </a:r>
            <a:r>
              <a:rPr lang="zh-CN" altLang="en-US" dirty="0"/>
              <a:t> 处理</a:t>
            </a:r>
            <a:endParaRPr lang="en-US" altLang="zh-CN" dirty="0"/>
          </a:p>
          <a:p>
            <a:r>
              <a:rPr lang="zh-CN" altLang="en-US" dirty="0"/>
              <a:t>第三层（</a:t>
            </a:r>
            <a:r>
              <a:rPr lang="en-US" altLang="zh-CN" dirty="0"/>
              <a:t>c</a:t>
            </a:r>
            <a:r>
              <a:rPr lang="zh-CN" altLang="en-US" dirty="0"/>
              <a:t>）最后一层，输出层，这一层输出仅有卷积处理。</a:t>
            </a:r>
            <a:endParaRPr lang="en-US" altLang="zh-CN" dirty="0"/>
          </a:p>
          <a:p>
            <a:r>
              <a:rPr lang="zh-CN" altLang="en-US" dirty="0"/>
              <a:t>其中，</a:t>
            </a:r>
            <a:r>
              <a:rPr lang="en-US" altLang="zh-CN" dirty="0"/>
              <a:t>c</a:t>
            </a:r>
            <a:r>
              <a:rPr lang="zh-CN" altLang="en-US" dirty="0"/>
              <a:t>是通道数，单通道灰度图即为</a:t>
            </a:r>
            <a:r>
              <a:rPr lang="en-US" altLang="zh-CN" dirty="0"/>
              <a:t>1,</a:t>
            </a:r>
            <a:r>
              <a:rPr lang="zh-CN" altLang="en-US" dirty="0"/>
              <a:t>彩色</a:t>
            </a:r>
            <a:r>
              <a:rPr lang="en-US" altLang="zh-CN" dirty="0" err="1"/>
              <a:t>rgb</a:t>
            </a:r>
            <a:r>
              <a:rPr lang="zh-CN" altLang="en-US" dirty="0"/>
              <a:t>图像，</a:t>
            </a:r>
            <a:r>
              <a:rPr lang="en-US" altLang="zh-CN" dirty="0"/>
              <a:t>c=3</a:t>
            </a:r>
          </a:p>
          <a:p>
            <a:r>
              <a:rPr lang="zh-CN" altLang="en-US" dirty="0"/>
              <a:t>需要注意的是，在每层网络进行处理前，首先对边缘填充</a:t>
            </a:r>
            <a:r>
              <a:rPr lang="en-US" altLang="zh-CN" dirty="0"/>
              <a:t>0</a:t>
            </a:r>
            <a:r>
              <a:rPr lang="zh-CN" altLang="en-US" dirty="0"/>
              <a:t>，来保证卷积处理后尺寸不变。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由于我们有对性能的要求，所以在保证效果的情况下，（</a:t>
            </a:r>
            <a:r>
              <a:rPr lang="en-US" altLang="zh-CN" dirty="0"/>
              <a:t>c</a:t>
            </a:r>
            <a:r>
              <a:rPr lang="zh-CN" altLang="en-US" dirty="0"/>
              <a:t>）尽量使用结构较为简单的网络。</a:t>
            </a:r>
            <a:endParaRPr lang="en-US" altLang="zh-CN" dirty="0"/>
          </a:p>
          <a:p>
            <a:r>
              <a:rPr lang="zh-CN" altLang="en-US" dirty="0"/>
              <a:t>（所以这里使用一个（</a:t>
            </a:r>
            <a:r>
              <a:rPr lang="en-US" altLang="zh-CN" dirty="0"/>
              <a:t>c</a:t>
            </a:r>
            <a:r>
              <a:rPr lang="zh-CN" altLang="en-US" dirty="0"/>
              <a:t>）结构较为简单的层网络。）</a:t>
            </a:r>
            <a:endParaRPr lang="en-US" altLang="zh-CN" dirty="0"/>
          </a:p>
          <a:p>
            <a:r>
              <a:rPr lang="zh-CN" altLang="en-US" dirty="0"/>
              <a:t>（理论上，网络层越多，提取的特征信息就会越多，训练速度、运行速度也会变慢。）</a:t>
            </a:r>
            <a:endParaRPr lang="en-US" altLang="zh-CN" dirty="0"/>
          </a:p>
          <a:p>
            <a:endParaRPr lang="en-US" altLang="zh-CN" dirty="0"/>
          </a:p>
          <a:p>
            <a:r>
              <a:rPr lang="zh-CN" altLang="en-US" dirty="0"/>
              <a:t>（批量归一化：通过对输入值的分布进行调整来加快深度网络的训练）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13</a:t>
            </a:fld>
            <a:endParaRPr lang="zh-CN" altLang="en-US"/>
          </a:p>
        </p:txBody>
      </p:sp>
    </p:spTree>
    <p:extLst>
      <p:ext uri="{BB962C8B-B14F-4D97-AF65-F5344CB8AC3E}">
        <p14:creationId xmlns:p14="http://schemas.microsoft.com/office/powerpoint/2010/main" val="3460533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损失函数的计算采用最小二乘法则</a:t>
            </a:r>
            <a:r>
              <a:rPr lang="en-US" altLang="zh-CN" sz="1200" dirty="0"/>
              <a:t> </a:t>
            </a:r>
          </a:p>
          <a:p>
            <a:r>
              <a:rPr lang="zh-CN" altLang="en-US" sz="1200" dirty="0"/>
              <a:t>（损失函数值为真实噪声与输出噪声的差值的平方的平均值）</a:t>
            </a:r>
            <a:endParaRPr lang="en-US" altLang="zh-CN" sz="1200" dirty="0"/>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14</a:t>
            </a:fld>
            <a:endParaRPr lang="zh-CN" altLang="en-US"/>
          </a:p>
        </p:txBody>
      </p:sp>
    </p:spTree>
    <p:extLst>
      <p:ext uri="{BB962C8B-B14F-4D97-AF65-F5344CB8AC3E}">
        <p14:creationId xmlns:p14="http://schemas.microsoft.com/office/powerpoint/2010/main" val="488554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那么接下来，就是训练数据</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15</a:t>
            </a:fld>
            <a:endParaRPr lang="zh-CN" altLang="en-US"/>
          </a:p>
        </p:txBody>
      </p:sp>
    </p:spTree>
    <p:extLst>
      <p:ext uri="{BB962C8B-B14F-4D97-AF65-F5344CB8AC3E}">
        <p14:creationId xmlns:p14="http://schemas.microsoft.com/office/powerpoint/2010/main" val="2553364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首先，训练使用的图像是从互联网上下载到以及使用爬虫爬到的图虫网的摄影作品。</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16</a:t>
            </a:fld>
            <a:endParaRPr lang="zh-CN" altLang="en-US"/>
          </a:p>
        </p:txBody>
      </p:sp>
    </p:spTree>
    <p:extLst>
      <p:ext uri="{BB962C8B-B14F-4D97-AF65-F5344CB8AC3E}">
        <p14:creationId xmlns:p14="http://schemas.microsoft.com/office/powerpoint/2010/main" val="2022095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我们将它处理成训练数据</a:t>
            </a:r>
            <a:endParaRPr lang="en-US" altLang="zh-CN" dirty="0"/>
          </a:p>
          <a:p>
            <a:r>
              <a:rPr lang="zh-CN" altLang="en-US" dirty="0"/>
              <a:t>对于原图（</a:t>
            </a:r>
            <a:r>
              <a:rPr lang="en-US" altLang="zh-CN" dirty="0"/>
              <a:t>c</a:t>
            </a:r>
            <a:r>
              <a:rPr lang="zh-CN" altLang="en-US" dirty="0"/>
              <a:t>），叠加一个高斯噪声后的图像作为（</a:t>
            </a:r>
            <a:r>
              <a:rPr lang="en-US" altLang="zh-CN" dirty="0"/>
              <a:t>c</a:t>
            </a:r>
            <a:r>
              <a:rPr lang="zh-CN" altLang="en-US" dirty="0"/>
              <a:t>）输入数据</a:t>
            </a:r>
            <a:r>
              <a:rPr lang="en-US" altLang="zh-CN" dirty="0"/>
              <a:t>data</a:t>
            </a:r>
          </a:p>
          <a:p>
            <a:r>
              <a:rPr lang="zh-CN" altLang="en-US" dirty="0"/>
              <a:t>噪声信息作为训练的目标</a:t>
            </a:r>
            <a:endParaRPr lang="en-US" altLang="zh-CN"/>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）以下所有的训练以及测试，均使用相同的平台进行</a:t>
            </a:r>
            <a:endParaRPr lang="en-US" altLang="zh-CN" dirty="0"/>
          </a:p>
          <a:p>
            <a:endParaRPr lang="en-US" altLang="zh-CN" dirty="0"/>
          </a:p>
          <a:p>
            <a:r>
              <a:rPr lang="zh-CN" altLang="en-US" dirty="0"/>
              <a:t>（</a:t>
            </a:r>
            <a:r>
              <a:rPr lang="en-US" altLang="zh-CN" dirty="0"/>
              <a:t>mat</a:t>
            </a:r>
            <a:r>
              <a:rPr lang="zh-CN" altLang="en-US" dirty="0"/>
              <a:t>文件在使用过程中会全部加载到</a:t>
            </a:r>
            <a:r>
              <a:rPr lang="en-US" altLang="zh-CN" dirty="0"/>
              <a:t>ram</a:t>
            </a:r>
            <a:r>
              <a:rPr lang="zh-CN" altLang="en-US" dirty="0"/>
              <a:t>，提高读取速度）</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17</a:t>
            </a:fld>
            <a:endParaRPr lang="zh-CN" altLang="en-US"/>
          </a:p>
        </p:txBody>
      </p:sp>
    </p:spTree>
    <p:extLst>
      <p:ext uri="{BB962C8B-B14F-4D97-AF65-F5344CB8AC3E}">
        <p14:creationId xmlns:p14="http://schemas.microsoft.com/office/powerpoint/2010/main" val="741156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我们用，</a:t>
            </a:r>
            <a:r>
              <a:rPr lang="en-US" altLang="zh-CN" dirty="0"/>
              <a:t>1 </a:t>
            </a:r>
            <a:r>
              <a:rPr lang="zh-CN" altLang="en-US" dirty="0"/>
              <a:t>峰值信噪比或者信噪比，</a:t>
            </a:r>
            <a:r>
              <a:rPr lang="en-US" altLang="zh-CN" dirty="0"/>
              <a:t>2 </a:t>
            </a:r>
            <a:r>
              <a:rPr lang="zh-CN" altLang="en-US" dirty="0"/>
              <a:t>细节保留程度，</a:t>
            </a:r>
            <a:r>
              <a:rPr lang="en-US" altLang="zh-CN" dirty="0"/>
              <a:t>3 </a:t>
            </a:r>
            <a:r>
              <a:rPr lang="zh-CN" altLang="en-US" dirty="0"/>
              <a:t>算法运行时间 来衡量算法</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18</a:t>
            </a:fld>
            <a:endParaRPr lang="zh-CN" altLang="en-US"/>
          </a:p>
        </p:txBody>
      </p:sp>
    </p:spTree>
    <p:extLst>
      <p:ext uri="{BB962C8B-B14F-4D97-AF65-F5344CB8AC3E}">
        <p14:creationId xmlns:p14="http://schemas.microsoft.com/office/powerpoint/2010/main" val="131585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接下来，是第四章。我们去噪测试分为三个部分</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19</a:t>
            </a:fld>
            <a:endParaRPr lang="zh-CN" altLang="en-US"/>
          </a:p>
        </p:txBody>
      </p:sp>
    </p:spTree>
    <p:extLst>
      <p:ext uri="{BB962C8B-B14F-4D97-AF65-F5344CB8AC3E}">
        <p14:creationId xmlns:p14="http://schemas.microsoft.com/office/powerpoint/2010/main" val="2418384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我大概分为这几个部分来讲解我做过的工作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a:t>
            </a:fld>
            <a:endParaRPr lang="zh-CN" altLang="en-US"/>
          </a:p>
        </p:txBody>
      </p:sp>
    </p:spTree>
    <p:extLst>
      <p:ext uri="{BB962C8B-B14F-4D97-AF65-F5344CB8AC3E}">
        <p14:creationId xmlns:p14="http://schemas.microsoft.com/office/powerpoint/2010/main" val="1445892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测试分为三个部分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高斯噪声水平固定的灰度图去噪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不同尺寸、多通道去噪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对于不固定高斯噪声水平的图像去噪</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20</a:t>
            </a:fld>
            <a:endParaRPr lang="zh-CN" altLang="en-US"/>
          </a:p>
        </p:txBody>
      </p:sp>
    </p:spTree>
    <p:extLst>
      <p:ext uri="{BB962C8B-B14F-4D97-AF65-F5344CB8AC3E}">
        <p14:creationId xmlns:p14="http://schemas.microsoft.com/office/powerpoint/2010/main" val="3556571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首先是高斯噪声水平固定的灰度图，我们用图形学经典的</a:t>
            </a:r>
            <a:r>
              <a:rPr lang="en-US" altLang="zh-CN" dirty="0"/>
              <a:t>12</a:t>
            </a:r>
            <a:r>
              <a:rPr lang="zh-CN" altLang="en-US" dirty="0"/>
              <a:t>个图去测试去噪效果。</a:t>
            </a:r>
            <a:endParaRPr lang="en-US" altLang="zh-CN" dirty="0"/>
          </a:p>
          <a:p>
            <a:r>
              <a:rPr lang="zh-CN" altLang="en-US" dirty="0"/>
              <a:t>固定高斯噪声（</a:t>
            </a:r>
            <a:r>
              <a:rPr lang="en-US" altLang="zh-CN" dirty="0"/>
              <a:t>c</a:t>
            </a:r>
            <a:r>
              <a:rPr lang="zh-CN" altLang="en-US" dirty="0"/>
              <a:t>）的标准差为</a:t>
            </a:r>
            <a:r>
              <a:rPr lang="en-US" altLang="zh-CN" dirty="0"/>
              <a:t>16</a:t>
            </a:r>
            <a:r>
              <a:rPr lang="zh-CN" altLang="en-US" dirty="0"/>
              <a:t>，制作数据集，</a:t>
            </a:r>
            <a:endParaRPr lang="en-US" altLang="zh-CN" dirty="0"/>
          </a:p>
          <a:p>
            <a:r>
              <a:rPr lang="zh-CN" altLang="en-US" dirty="0"/>
              <a:t>（</a:t>
            </a:r>
            <a:r>
              <a:rPr lang="en-US" altLang="zh-CN" dirty="0"/>
              <a:t>c</a:t>
            </a:r>
            <a:r>
              <a:rPr lang="zh-CN" altLang="en-US" dirty="0"/>
              <a:t>）经过</a:t>
            </a:r>
            <a:r>
              <a:rPr lang="en-US" altLang="zh-CN" dirty="0"/>
              <a:t>9</a:t>
            </a:r>
            <a:r>
              <a:rPr lang="zh-CN" altLang="en-US" dirty="0"/>
              <a:t>个多小时的训练。最终我们得到这样的结果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21</a:t>
            </a:fld>
            <a:endParaRPr lang="zh-CN" altLang="en-US"/>
          </a:p>
        </p:txBody>
      </p:sp>
    </p:spTree>
    <p:extLst>
      <p:ext uri="{BB962C8B-B14F-4D97-AF65-F5344CB8AC3E}">
        <p14:creationId xmlns:p14="http://schemas.microsoft.com/office/powerpoint/2010/main" val="3118534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首先我们看一组对比图。左边是包含噪声的图像，中间是去噪后图像，右边是原图。</a:t>
            </a:r>
            <a:endParaRPr lang="en-US" altLang="zh-CN" dirty="0"/>
          </a:p>
          <a:p>
            <a:r>
              <a:rPr lang="zh-CN" altLang="en-US" dirty="0"/>
              <a:t>我们放大（</a:t>
            </a:r>
            <a:r>
              <a:rPr lang="en-US" altLang="zh-CN" dirty="0"/>
              <a:t>c</a:t>
            </a:r>
            <a:r>
              <a:rPr lang="zh-CN" altLang="en-US" dirty="0"/>
              <a:t>）看一下细节。</a:t>
            </a:r>
            <a:endParaRPr lang="en-US" altLang="zh-CN" dirty="0"/>
          </a:p>
          <a:p>
            <a:r>
              <a:rPr lang="zh-CN" altLang="en-US" dirty="0"/>
              <a:t>能看到，裤子上的细节保留的还算较为完整</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22</a:t>
            </a:fld>
            <a:endParaRPr lang="zh-CN" altLang="en-US"/>
          </a:p>
        </p:txBody>
      </p:sp>
    </p:spTree>
    <p:extLst>
      <p:ext uri="{BB962C8B-B14F-4D97-AF65-F5344CB8AC3E}">
        <p14:creationId xmlns:p14="http://schemas.microsoft.com/office/powerpoint/2010/main" val="1784672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看一下更多的对比</a:t>
            </a:r>
            <a:endParaRPr lang="en-US" altLang="zh-CN" dirty="0"/>
          </a:p>
          <a:p>
            <a:r>
              <a:rPr lang="zh-CN" altLang="en-US" dirty="0"/>
              <a:t>从左到右：分别是纯净的图像原图、卷积网络去噪、平均滤波去噪以及</a:t>
            </a:r>
            <a:r>
              <a:rPr lang="en-US" altLang="zh-CN" dirty="0"/>
              <a:t>BM3D</a:t>
            </a:r>
            <a:r>
              <a:rPr lang="zh-CN" altLang="en-US" dirty="0"/>
              <a:t>算法去噪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）看一下数据</a:t>
            </a:r>
            <a:endParaRPr lang="en-US" altLang="zh-CN" dirty="0"/>
          </a:p>
          <a:p>
            <a:r>
              <a:rPr lang="zh-CN" altLang="en-US" dirty="0"/>
              <a:t>首先，我们能看到</a:t>
            </a:r>
            <a:r>
              <a:rPr lang="zh-CN" altLang="en-US"/>
              <a:t>，即使使用较为简单的网络结构，</a:t>
            </a:r>
            <a:r>
              <a:rPr lang="zh-CN" altLang="en-US" dirty="0"/>
              <a:t>仍然拥有</a:t>
            </a:r>
            <a:r>
              <a:rPr lang="en-US" altLang="zh-CN" dirty="0"/>
              <a:t>BM3D</a:t>
            </a:r>
            <a:r>
              <a:rPr lang="zh-CN" altLang="en-US" dirty="0"/>
              <a:t>接近的去噪效果。</a:t>
            </a:r>
            <a:endParaRPr lang="en-US" altLang="zh-CN" dirty="0"/>
          </a:p>
          <a:p>
            <a:r>
              <a:rPr lang="zh-CN" altLang="en-US" dirty="0"/>
              <a:t>看一下运行时间，（</a:t>
            </a:r>
            <a:r>
              <a:rPr lang="en-US" altLang="zh-CN" dirty="0"/>
              <a:t>c</a:t>
            </a:r>
            <a:r>
              <a:rPr lang="zh-CN" altLang="en-US" dirty="0"/>
              <a:t>）我们发现无论是</a:t>
            </a:r>
            <a:r>
              <a:rPr lang="en-US" altLang="zh-CN" dirty="0"/>
              <a:t>CPU</a:t>
            </a:r>
            <a:r>
              <a:rPr lang="zh-CN" altLang="en-US" dirty="0"/>
              <a:t>还是</a:t>
            </a:r>
            <a:r>
              <a:rPr lang="en-US" altLang="zh-CN" dirty="0"/>
              <a:t>GPU</a:t>
            </a:r>
            <a:r>
              <a:rPr lang="zh-CN" altLang="en-US" dirty="0"/>
              <a:t>，卷积网络均有比</a:t>
            </a:r>
            <a:r>
              <a:rPr lang="en-US" altLang="zh-CN" dirty="0"/>
              <a:t>BM3D</a:t>
            </a:r>
            <a:r>
              <a:rPr lang="zh-CN" altLang="en-US" dirty="0"/>
              <a:t>算法高出几十倍的性能。</a:t>
            </a:r>
            <a:endParaRPr lang="en-US" altLang="zh-CN" dirty="0"/>
          </a:p>
          <a:p>
            <a:r>
              <a:rPr lang="zh-CN" altLang="en-US" dirty="0"/>
              <a:t>接下来，我们看一下彩色图像去噪</a:t>
            </a:r>
            <a:r>
              <a:rPr lang="en-US" altLang="zh-CN" dirty="0"/>
              <a:t>…</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23</a:t>
            </a:fld>
            <a:endParaRPr lang="zh-CN" altLang="en-US"/>
          </a:p>
        </p:txBody>
      </p:sp>
    </p:spTree>
    <p:extLst>
      <p:ext uri="{BB962C8B-B14F-4D97-AF65-F5344CB8AC3E}">
        <p14:creationId xmlns:p14="http://schemas.microsoft.com/office/powerpoint/2010/main" val="3549932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接下来，我们看一下彩色图像去噪。能够看出，去噪效果明显。</a:t>
            </a:r>
            <a:endParaRPr lang="en-US" altLang="zh-CN" dirty="0"/>
          </a:p>
          <a:p>
            <a:r>
              <a:rPr lang="zh-CN" altLang="en-US" dirty="0"/>
              <a:t>（这里同样使用结构比较简单的网络，理论上来说，去噪效果仍然可以有较大上升空间</a:t>
            </a:r>
            <a:r>
              <a:rPr lang="en-US" altLang="zh-CN" dirty="0"/>
              <a:t>…</a:t>
            </a:r>
            <a:r>
              <a:rPr lang="zh-CN" altLang="en-US" dirty="0"/>
              <a:t>（配置原因））</a:t>
            </a:r>
            <a:endParaRPr lang="en-US" altLang="zh-CN" dirty="0"/>
          </a:p>
          <a:p>
            <a:r>
              <a:rPr lang="zh-CN" altLang="en-US" dirty="0"/>
              <a:t>对于未知高斯噪声水平，我们（</a:t>
            </a:r>
            <a:r>
              <a:rPr lang="en-US" altLang="zh-CN" dirty="0"/>
              <a:t>c</a:t>
            </a:r>
            <a:r>
              <a:rPr lang="zh-CN" altLang="en-US" dirty="0"/>
              <a:t>）使用标准差为</a:t>
            </a:r>
            <a:r>
              <a:rPr lang="en-US" altLang="zh-CN" dirty="0"/>
              <a:t>6</a:t>
            </a:r>
            <a:r>
              <a:rPr lang="zh-CN" altLang="en-US" dirty="0"/>
              <a:t>到</a:t>
            </a:r>
            <a:r>
              <a:rPr lang="en-US" altLang="zh-CN" dirty="0"/>
              <a:t>26</a:t>
            </a:r>
            <a:r>
              <a:rPr lang="zh-CN" altLang="en-US" dirty="0"/>
              <a:t>的随机的噪声，对网络（</a:t>
            </a:r>
            <a:r>
              <a:rPr lang="en-US" altLang="zh-CN" dirty="0"/>
              <a:t>c</a:t>
            </a:r>
            <a:r>
              <a:rPr lang="zh-CN" altLang="en-US" dirty="0"/>
              <a:t>）进行了十几个小时的训练</a:t>
            </a:r>
            <a:endParaRPr lang="en-US" altLang="zh-CN" dirty="0"/>
          </a:p>
          <a:p>
            <a:r>
              <a:rPr lang="zh-CN" altLang="en-US" dirty="0"/>
              <a:t>我们只使用</a:t>
            </a:r>
            <a:r>
              <a:rPr lang="en-US" altLang="zh-CN" dirty="0" err="1"/>
              <a:t>lena</a:t>
            </a:r>
            <a:r>
              <a:rPr lang="zh-CN" altLang="en-US" dirty="0"/>
              <a:t>进行展示</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24</a:t>
            </a:fld>
            <a:endParaRPr lang="zh-CN" altLang="en-US"/>
          </a:p>
        </p:txBody>
      </p:sp>
    </p:spTree>
    <p:extLst>
      <p:ext uri="{BB962C8B-B14F-4D97-AF65-F5344CB8AC3E}">
        <p14:creationId xmlns:p14="http://schemas.microsoft.com/office/powerpoint/2010/main" val="2807606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这里，从左到右，分别是噪声图、卷积网络去噪的结果，还有</a:t>
            </a:r>
            <a:r>
              <a:rPr lang="en-US" altLang="zh-CN" dirty="0"/>
              <a:t>BM3D</a:t>
            </a:r>
            <a:r>
              <a:rPr lang="zh-CN" altLang="en-US" dirty="0"/>
              <a:t>算法参数针对标准差分别为</a:t>
            </a:r>
            <a:r>
              <a:rPr lang="en-US" altLang="zh-CN" dirty="0"/>
              <a:t>10</a:t>
            </a:r>
            <a:r>
              <a:rPr lang="zh-CN" altLang="en-US" dirty="0"/>
              <a:t>和</a:t>
            </a:r>
            <a:r>
              <a:rPr lang="en-US" altLang="zh-CN" dirty="0"/>
              <a:t>20</a:t>
            </a:r>
            <a:r>
              <a:rPr lang="zh-CN" altLang="en-US" dirty="0"/>
              <a:t>的情况下的去噪效果</a:t>
            </a:r>
            <a:endParaRPr lang="en-US" altLang="zh-CN" dirty="0"/>
          </a:p>
          <a:p>
            <a:r>
              <a:rPr lang="zh-CN" altLang="en-US" dirty="0"/>
              <a:t>这里分别是标准差为</a:t>
            </a:r>
            <a:r>
              <a:rPr lang="en-US" altLang="zh-CN" dirty="0"/>
              <a:t>6</a:t>
            </a:r>
            <a:r>
              <a:rPr lang="zh-CN" altLang="en-US" dirty="0"/>
              <a:t>和</a:t>
            </a:r>
            <a:r>
              <a:rPr lang="en-US" altLang="zh-CN" dirty="0"/>
              <a:t>12</a:t>
            </a:r>
            <a:r>
              <a:rPr lang="zh-CN" altLang="en-US" dirty="0"/>
              <a:t>的情况</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25</a:t>
            </a:fld>
            <a:endParaRPr lang="zh-CN" altLang="en-US"/>
          </a:p>
        </p:txBody>
      </p:sp>
    </p:spTree>
    <p:extLst>
      <p:ext uri="{BB962C8B-B14F-4D97-AF65-F5344CB8AC3E}">
        <p14:creationId xmlns:p14="http://schemas.microsoft.com/office/powerpoint/2010/main" val="3798941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我们继续加大噪声水平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这里分别是标准差为</a:t>
            </a:r>
            <a:r>
              <a:rPr lang="en-US" altLang="zh-CN" dirty="0"/>
              <a:t>18</a:t>
            </a:r>
            <a:r>
              <a:rPr lang="zh-CN" altLang="en-US" dirty="0"/>
              <a:t>和</a:t>
            </a:r>
            <a:r>
              <a:rPr lang="en-US" altLang="zh-CN" dirty="0"/>
              <a:t>26</a:t>
            </a:r>
            <a:r>
              <a:rPr lang="zh-CN" altLang="en-US" dirty="0"/>
              <a:t>的情况下的结果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（我们可以看到，当</a:t>
            </a:r>
            <a:r>
              <a:rPr lang="en-US" altLang="zh-CN" dirty="0"/>
              <a:t>BM3D</a:t>
            </a:r>
            <a:r>
              <a:rPr lang="zh-CN" altLang="en-US" dirty="0"/>
              <a:t>算法中设置参数与噪声水平较为匹配时，去噪效果很优秀，参数过大，会造成细节丢失的问题（比如，上一页），过小则会出现噪声残留的情况。）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看一下数据。</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26</a:t>
            </a:fld>
            <a:endParaRPr lang="zh-CN" altLang="en-US"/>
          </a:p>
        </p:txBody>
      </p:sp>
    </p:spTree>
    <p:extLst>
      <p:ext uri="{BB962C8B-B14F-4D97-AF65-F5344CB8AC3E}">
        <p14:creationId xmlns:p14="http://schemas.microsoft.com/office/powerpoint/2010/main" val="4022913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（我们可以通过数据来看到这一现象），这里（</a:t>
            </a:r>
            <a:r>
              <a:rPr lang="en-US" altLang="zh-CN" dirty="0"/>
              <a:t>c</a:t>
            </a:r>
            <a:r>
              <a:rPr lang="zh-CN" altLang="en-US" dirty="0"/>
              <a:t>）还有一张图表。</a:t>
            </a:r>
            <a:endParaRPr lang="en-US" altLang="zh-CN" dirty="0"/>
          </a:p>
          <a:p>
            <a:r>
              <a:rPr lang="zh-CN" altLang="en-US" dirty="0"/>
              <a:t>可以看到，无论噪声水平高还是</a:t>
            </a:r>
            <a:r>
              <a:rPr lang="zh-CN" altLang="en-US"/>
              <a:t>低，卷积网络都</a:t>
            </a:r>
            <a:r>
              <a:rPr lang="zh-CN" altLang="en-US" dirty="0"/>
              <a:t>可以达到一个较为稳定的去噪效果。而且拥有很高的性能。</a:t>
            </a:r>
            <a:endParaRPr lang="en-US" altLang="zh-CN" dirty="0"/>
          </a:p>
          <a:p>
            <a:r>
              <a:rPr lang="zh-CN" altLang="en-US" dirty="0"/>
              <a:t>我们来回顾一下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27</a:t>
            </a:fld>
            <a:endParaRPr lang="zh-CN" altLang="en-US"/>
          </a:p>
        </p:txBody>
      </p:sp>
    </p:spTree>
    <p:extLst>
      <p:ext uri="{BB962C8B-B14F-4D97-AF65-F5344CB8AC3E}">
        <p14:creationId xmlns:p14="http://schemas.microsoft.com/office/powerpoint/2010/main" val="3940549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我们来回顾一下，卷积网络去噪的适应性强、并行化较高、而且无需过多调参。因为它拥有较高的性能，则更加适用于任务繁重的服务器以及运算性能有限的移动终端。</a:t>
            </a:r>
            <a:endParaRPr lang="en-US" altLang="zh-CN" dirty="0"/>
          </a:p>
          <a:p>
            <a:endParaRPr lang="en-US" altLang="zh-CN" dirty="0"/>
          </a:p>
          <a:p>
            <a:r>
              <a:rPr lang="zh-CN" altLang="en-US" dirty="0"/>
              <a:t>本学期从入门深度学习，经过大量的实验，到完成毕设，其实能做的还很多，收获也挺多的。</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28</a:t>
            </a:fld>
            <a:endParaRPr lang="zh-CN" altLang="en-US"/>
          </a:p>
        </p:txBody>
      </p:sp>
    </p:spTree>
    <p:extLst>
      <p:ext uri="{BB962C8B-B14F-4D97-AF65-F5344CB8AC3E}">
        <p14:creationId xmlns:p14="http://schemas.microsoft.com/office/powerpoint/2010/main" val="4228987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以上即是我做过的工作，谢谢老师。</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49613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a:t>
            </a:fld>
            <a:endParaRPr lang="zh-CN" altLang="en-US"/>
          </a:p>
        </p:txBody>
      </p:sp>
    </p:spTree>
    <p:extLst>
      <p:ext uri="{BB962C8B-B14F-4D97-AF65-F5344CB8AC3E}">
        <p14:creationId xmlns:p14="http://schemas.microsoft.com/office/powerpoint/2010/main" val="3953287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现在，大家拍照也越来越多。但是由于暗光等等，图像会被噪声干扰，我们需要对图像进行去噪处理。同时，我也在研究学习深度学习</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4</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同时，我也是在研究学习深度学习。就想到深度学习进行图像去噪，所以就选择了这个课题。好，下面开始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首先是噪声模型（</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我们可以认为一个包含噪声的图像可以表示为</a:t>
            </a:r>
            <a:r>
              <a:rPr lang="en-US" altLang="zh-CN" dirty="0"/>
              <a:t>Y=R+N</a:t>
            </a:r>
          </a:p>
          <a:p>
            <a:r>
              <a:rPr lang="zh-CN" altLang="en-US" dirty="0"/>
              <a:t>其中，（</a:t>
            </a:r>
            <a:r>
              <a:rPr lang="en-US" altLang="zh-CN" dirty="0"/>
              <a:t>c</a:t>
            </a:r>
            <a:r>
              <a:rPr lang="zh-CN" altLang="en-US" dirty="0"/>
              <a:t>）</a:t>
            </a:r>
            <a:r>
              <a:rPr lang="en-US" altLang="zh-CN" dirty="0"/>
              <a:t>R</a:t>
            </a:r>
            <a:r>
              <a:rPr lang="zh-CN" altLang="en-US" dirty="0"/>
              <a:t>是纯净图像，（</a:t>
            </a:r>
            <a:r>
              <a:rPr lang="en-US" altLang="zh-CN" dirty="0"/>
              <a:t>c</a:t>
            </a:r>
            <a:r>
              <a:rPr lang="zh-CN" altLang="en-US" dirty="0"/>
              <a:t>）</a:t>
            </a:r>
            <a:r>
              <a:rPr lang="en-US" altLang="zh-CN" dirty="0"/>
              <a:t>N</a:t>
            </a:r>
            <a:r>
              <a:rPr lang="zh-CN" altLang="en-US" dirty="0"/>
              <a:t>为噪声，（</a:t>
            </a:r>
            <a:r>
              <a:rPr lang="en-US" altLang="zh-CN" dirty="0"/>
              <a:t>c</a:t>
            </a:r>
            <a:r>
              <a:rPr lang="zh-CN" altLang="en-US" dirty="0"/>
              <a:t>）</a:t>
            </a:r>
            <a:r>
              <a:rPr lang="en-US" altLang="zh-CN" dirty="0"/>
              <a:t>Y</a:t>
            </a:r>
            <a:r>
              <a:rPr lang="zh-CN" altLang="en-US" dirty="0"/>
              <a:t>是受到噪声干扰的图像。</a:t>
            </a:r>
            <a:endParaRPr lang="en-US" altLang="zh-CN" dirty="0"/>
          </a:p>
          <a:p>
            <a:endParaRPr lang="en-US" altLang="zh-CN" dirty="0"/>
          </a:p>
          <a:p>
            <a:r>
              <a:rPr lang="zh-CN" altLang="en-US" dirty="0"/>
              <a:t>我们认为大多数图像的噪声符合高斯分布，（</a:t>
            </a:r>
            <a:r>
              <a:rPr lang="en-US" altLang="zh-CN" dirty="0"/>
              <a:t>c</a:t>
            </a:r>
            <a:r>
              <a:rPr lang="zh-CN" altLang="en-US" dirty="0"/>
              <a:t>）</a:t>
            </a:r>
            <a:endParaRPr lang="en-US" altLang="zh-CN" dirty="0"/>
          </a:p>
          <a:p>
            <a:r>
              <a:rPr lang="zh-CN" altLang="en-US" dirty="0"/>
              <a:t>而在这里，与传统方法不同。我们将图像去噪看作一个辨别学习问题。我们根据</a:t>
            </a:r>
            <a:r>
              <a:rPr lang="en-US" altLang="zh-CN" dirty="0"/>
              <a:t>Y</a:t>
            </a:r>
            <a:r>
              <a:rPr lang="zh-CN" altLang="en-US" dirty="0"/>
              <a:t>，来辨别噪声</a:t>
            </a:r>
            <a:r>
              <a:rPr lang="en-US" altLang="zh-CN" dirty="0"/>
              <a:t>N</a:t>
            </a:r>
            <a:r>
              <a:rPr lang="zh-CN" altLang="en-US" dirty="0"/>
              <a:t>，再做个减法来估计原图。</a:t>
            </a:r>
            <a:endParaRPr lang="en-US" altLang="zh-CN" dirty="0"/>
          </a:p>
          <a:p>
            <a:r>
              <a:rPr lang="zh-CN" altLang="en-US" dirty="0"/>
              <a:t>（世间万物各种特征实在太多，不如噪声特征更容易捕捉）</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3699613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传统去噪算法大致可以分为两类，空间域降噪和变换域去噪，最近还有一些比较优秀的算法出现，</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a:t>
            </a:r>
            <a:r>
              <a:rPr lang="en-US" altLang="zh-CN" sz="1200" dirty="0"/>
              <a:t>c</a:t>
            </a:r>
            <a:r>
              <a:rPr lang="zh-CN" altLang="en-US" sz="1200" dirty="0"/>
              <a:t>）比如</a:t>
            </a:r>
            <a:r>
              <a:rPr lang="en-US" altLang="zh-CN" sz="1200" dirty="0"/>
              <a:t>BM3D</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但是</a:t>
            </a:r>
            <a:r>
              <a:rPr lang="en-US" altLang="zh-CN" sz="1200" dirty="0"/>
              <a:t>BM3D</a:t>
            </a:r>
            <a:r>
              <a:rPr lang="zh-CN" altLang="en-US" sz="1200" dirty="0"/>
              <a:t>算法的一个缺点是，运算量较大，后面我们会有具体对比。</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接下来是深度学习</a:t>
            </a:r>
            <a:r>
              <a:rPr lang="en-US" altLang="zh-CN"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r>
              <a:rPr lang="zh-CN" altLang="en-US" dirty="0"/>
              <a:t>（空间域去噪就是直接对图像灰度值进行修改，平均滤波，中值滤波都是这种。）</a:t>
            </a:r>
            <a:endParaRPr lang="en-US" altLang="zh-CN" dirty="0"/>
          </a:p>
          <a:p>
            <a:r>
              <a:rPr lang="zh-CN" altLang="en-US" dirty="0"/>
              <a:t>（而频域去噪要先对图像做一个变换，变换到频域，处理后再做逆变换。常见的变换方法有傅立叶变换以及拉普拉斯变换等。）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191229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接下来是深度学习，我们看到的是一个典型的全连接网络，</a:t>
            </a:r>
            <a:endParaRPr lang="en-US" altLang="zh-CN" dirty="0"/>
          </a:p>
          <a:p>
            <a:r>
              <a:rPr lang="zh-CN" altLang="en-US" dirty="0"/>
              <a:t>这里需要注意，图像去噪要求输出与输入的尺寸相同，也就是，输入层节点数和输出层节点数要相同。如果我们。。。</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2556183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如果我们对一个尺寸为</a:t>
            </a:r>
            <a:r>
              <a:rPr lang="en-US" altLang="zh-CN" dirty="0"/>
              <a:t>256</a:t>
            </a:r>
            <a:r>
              <a:rPr lang="zh-CN" altLang="en-US" dirty="0"/>
              <a:t>*</a:t>
            </a:r>
            <a:r>
              <a:rPr lang="en-US" altLang="zh-CN" dirty="0"/>
              <a:t>256</a:t>
            </a:r>
            <a:r>
              <a:rPr lang="zh-CN" altLang="en-US" dirty="0"/>
              <a:t>（</a:t>
            </a:r>
            <a:r>
              <a:rPr lang="en-US" altLang="zh-CN" dirty="0"/>
              <a:t>c</a:t>
            </a:r>
            <a:r>
              <a:rPr lang="zh-CN" altLang="en-US" dirty="0"/>
              <a:t>）的图像进行去噪处理，那么每层网络的节点数就不能少于</a:t>
            </a:r>
            <a:r>
              <a:rPr lang="en-US" altLang="zh-CN" dirty="0"/>
              <a:t>65536</a:t>
            </a:r>
            <a:r>
              <a:rPr lang="zh-CN" altLang="en-US" dirty="0"/>
              <a:t>个节点（</a:t>
            </a:r>
            <a:r>
              <a:rPr lang="en-US" altLang="zh-CN" dirty="0"/>
              <a:t>c</a:t>
            </a:r>
            <a:r>
              <a:rPr lang="zh-CN" altLang="en-US" dirty="0"/>
              <a:t>），</a:t>
            </a:r>
            <a:endParaRPr lang="en-US" altLang="zh-CN" dirty="0"/>
          </a:p>
          <a:p>
            <a:r>
              <a:rPr lang="zh-CN" altLang="en-US" dirty="0"/>
              <a:t>（否则将造成数据损失。）</a:t>
            </a:r>
            <a:endParaRPr lang="en-US" altLang="zh-CN" dirty="0"/>
          </a:p>
          <a:p>
            <a:r>
              <a:rPr lang="zh-CN" altLang="en-US" dirty="0"/>
              <a:t>这样，每两层网络中权值的数量（</a:t>
            </a:r>
            <a:r>
              <a:rPr lang="en-US" altLang="zh-CN" dirty="0"/>
              <a:t>c</a:t>
            </a:r>
            <a:r>
              <a:rPr lang="zh-CN" altLang="en-US" dirty="0"/>
              <a:t>）就不能少于</a:t>
            </a:r>
            <a:r>
              <a:rPr lang="en-US" altLang="zh-CN" dirty="0"/>
              <a:t>65536</a:t>
            </a:r>
            <a:r>
              <a:rPr lang="zh-CN" altLang="en-US" dirty="0"/>
              <a:t>*</a:t>
            </a:r>
            <a:r>
              <a:rPr lang="en-US" altLang="zh-CN" dirty="0"/>
              <a:t>65536</a:t>
            </a:r>
            <a:r>
              <a:rPr lang="zh-CN" altLang="en-US" dirty="0"/>
              <a:t>个权值，接近</a:t>
            </a:r>
            <a:r>
              <a:rPr lang="en-US" altLang="zh-CN" dirty="0"/>
              <a:t>43</a:t>
            </a:r>
            <a:r>
              <a:rPr lang="zh-CN" altLang="en-US" dirty="0"/>
              <a:t>亿，太庞大了。所以我们看卷积网络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1397947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6274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gif"/><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4.xml"/><Relationship Id="rId7"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0.wmf"/></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0.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9.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13.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48.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42.png"/><Relationship Id="rId12"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43.png"/><Relationship Id="rId5" Type="http://schemas.openxmlformats.org/officeDocument/2006/relationships/image" Target="../media/image57.png"/><Relationship Id="rId15" Type="http://schemas.openxmlformats.org/officeDocument/2006/relationships/image" Target="../media/image3.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66.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69.emf"/></Relationships>
</file>

<file path=ppt/slides/_rels/slide2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1.emf"/></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057281"/>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 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42542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437" y="2429996"/>
            <a:ext cx="6838950" cy="2809875"/>
          </a:xfrm>
          <a:prstGeom prst="rect">
            <a:avLst/>
          </a:prstGeom>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4" name="梯形 3"/>
          <p:cNvSpPr/>
          <p:nvPr/>
        </p:nvSpPr>
        <p:spPr>
          <a:xfrm>
            <a:off x="-3148611" y="5132928"/>
            <a:ext cx="8524570" cy="1369775"/>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下连接：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池化处理，提升鲁棒性</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并提高性能</a:t>
            </a:r>
          </a:p>
        </p:txBody>
      </p:sp>
      <p:sp>
        <p:nvSpPr>
          <p:cNvPr id="5" name="梯形 4"/>
          <p:cNvSpPr/>
          <p:nvPr/>
        </p:nvSpPr>
        <p:spPr>
          <a:xfrm>
            <a:off x="-2818401" y="3665329"/>
            <a:ext cx="7864147" cy="1369775"/>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权值共享：</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减少内存占用</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提高网络性能</a:t>
            </a:r>
          </a:p>
        </p:txBody>
      </p:sp>
      <p:sp>
        <p:nvSpPr>
          <p:cNvPr id="6" name="梯形 5"/>
          <p:cNvSpPr/>
          <p:nvPr/>
        </p:nvSpPr>
        <p:spPr>
          <a:xfrm>
            <a:off x="-2488188" y="2197730"/>
            <a:ext cx="7193976" cy="1369775"/>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局部连接：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更好的利用像素之间位置信息</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减少参数</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379" y="982576"/>
            <a:ext cx="4591001" cy="2897975"/>
          </a:xfrm>
          <a:prstGeom prst="rect">
            <a:avLst/>
          </a:prstGeom>
        </p:spPr>
      </p:pic>
      <p:sp>
        <p:nvSpPr>
          <p:cNvPr id="18" name="矩形 17"/>
          <p:cNvSpPr/>
          <p:nvPr/>
        </p:nvSpPr>
        <p:spPr>
          <a:xfrm>
            <a:off x="475634" y="1206909"/>
            <a:ext cx="3467616" cy="584775"/>
          </a:xfrm>
          <a:prstGeom prst="rect">
            <a:avLst/>
          </a:prstGeom>
        </p:spPr>
        <p:txBody>
          <a:bodyPr wrap="none">
            <a:spAutoFit/>
          </a:bodyPr>
          <a:lstStyle/>
          <a:p>
            <a:r>
              <a:rPr lang="zh-CN" altLang="en-US" sz="3200" b="1" dirty="0">
                <a:solidFill>
                  <a:schemeClr val="accent1">
                    <a:lumMod val="75000"/>
                  </a:schemeClr>
                </a:solidFill>
              </a:rPr>
              <a:t>深度卷积神经网络</a:t>
            </a:r>
          </a:p>
        </p:txBody>
      </p:sp>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859" y="3665329"/>
            <a:ext cx="5084180" cy="2929759"/>
          </a:xfrm>
          <a:prstGeom prst="rect">
            <a:avLst/>
          </a:prstGeom>
        </p:spPr>
      </p:pic>
    </p:spTree>
    <p:extLst>
      <p:ext uri="{BB962C8B-B14F-4D97-AF65-F5344CB8AC3E}">
        <p14:creationId xmlns:p14="http://schemas.microsoft.com/office/powerpoint/2010/main" val="3240440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xit" presetSubtype="0" fill="hold" nodeType="withEffect">
                                  <p:stCondLst>
                                    <p:cond delay="0"/>
                                  </p:stCondLst>
                                  <p:childTnLst>
                                    <p:animEffect transition="out" filter="fade">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0-#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animBg="1"/>
      <p:bldP spid="5" grpId="0" animBg="1"/>
      <p:bldP spid="6"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99493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网络模型</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网络模型</a:t>
            </a:r>
          </a:p>
        </p:txBody>
      </p:sp>
      <p:sp>
        <p:nvSpPr>
          <p:cNvPr id="9" name="文本占位符 8"/>
          <p:cNvSpPr>
            <a:spLocks noGrp="1"/>
          </p:cNvSpPr>
          <p:nvPr>
            <p:ph type="body" sz="quarter" idx="11"/>
          </p:nvPr>
        </p:nvSpPr>
        <p:spPr/>
        <p:txBody>
          <a:bodyPr>
            <a:normAutofit fontScale="92500" lnSpcReduction="20000"/>
          </a:bodyPr>
          <a:lstStyle/>
          <a:p>
            <a:r>
              <a:rPr lang="en-US" altLang="zh-CN" dirty="0"/>
              <a:t>02</a:t>
            </a:r>
            <a:endParaRPr lang="zh-CN" altLang="en-US" dirty="0"/>
          </a:p>
        </p:txBody>
      </p:sp>
    </p:spTree>
    <p:extLst>
      <p:ext uri="{BB962C8B-B14F-4D97-AF65-F5344CB8AC3E}">
        <p14:creationId xmlns:p14="http://schemas.microsoft.com/office/powerpoint/2010/main" val="1655935733"/>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460047" y="4188961"/>
            <a:ext cx="2919647" cy="742446"/>
            <a:chOff x="5856267" y="4986560"/>
            <a:chExt cx="2919647" cy="742446"/>
          </a:xfrm>
        </p:grpSpPr>
        <p:sp>
          <p:nvSpPr>
            <p:cNvPr id="34" name="矩形 33"/>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sp>
        <p:nvSpPr>
          <p:cNvPr id="17" name="立方体 16"/>
          <p:cNvSpPr/>
          <p:nvPr/>
        </p:nvSpPr>
        <p:spPr>
          <a:xfrm>
            <a:off x="3381153" y="1310967"/>
            <a:ext cx="2435058" cy="2563500"/>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立方体 15"/>
          <p:cNvSpPr/>
          <p:nvPr/>
        </p:nvSpPr>
        <p:spPr>
          <a:xfrm>
            <a:off x="2955851" y="1660282"/>
            <a:ext cx="2502171" cy="2601116"/>
          </a:xfrm>
          <a:prstGeom prst="cube">
            <a:avLst>
              <a:gd name="adj" fmla="val 6517"/>
            </a:avLst>
          </a:prstGeom>
          <a:solidFill>
            <a:srgbClr val="2D4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立方体 3"/>
          <p:cNvSpPr/>
          <p:nvPr/>
        </p:nvSpPr>
        <p:spPr>
          <a:xfrm>
            <a:off x="2506980" y="2009599"/>
            <a:ext cx="2592853" cy="2738560"/>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立方体 4"/>
          <p:cNvSpPr/>
          <p:nvPr/>
        </p:nvSpPr>
        <p:spPr>
          <a:xfrm>
            <a:off x="2083493" y="2358915"/>
            <a:ext cx="2648137" cy="2815066"/>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立方体 5"/>
          <p:cNvSpPr/>
          <p:nvPr/>
        </p:nvSpPr>
        <p:spPr>
          <a:xfrm>
            <a:off x="1634623" y="2708230"/>
            <a:ext cx="2708777"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立方体 6"/>
          <p:cNvSpPr/>
          <p:nvPr/>
        </p:nvSpPr>
        <p:spPr>
          <a:xfrm>
            <a:off x="1265903" y="3057546"/>
            <a:ext cx="2698956" cy="2934929"/>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6" name="组合 25"/>
          <p:cNvGrpSpPr/>
          <p:nvPr/>
        </p:nvGrpSpPr>
        <p:grpSpPr>
          <a:xfrm>
            <a:off x="8377668" y="1609587"/>
            <a:ext cx="2919647" cy="1005915"/>
            <a:chOff x="8065485" y="1253614"/>
            <a:chExt cx="2919647" cy="1005915"/>
          </a:xfrm>
        </p:grpSpPr>
        <p:sp>
          <p:nvSpPr>
            <p:cNvPr id="8" name="矩形 7"/>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32</a:t>
              </a:r>
              <a:r>
                <a:rPr lang="zh-CN" altLang="en-US" sz="1200" dirty="0">
                  <a:solidFill>
                    <a:srgbClr val="000000"/>
                  </a:solidFill>
                  <a:latin typeface="+mn-ea"/>
                </a:rPr>
                <a:t>个神经元</a:t>
              </a:r>
            </a:p>
          </p:txBody>
        </p:sp>
        <p:sp>
          <p:nvSpPr>
            <p:cNvPr id="9" name="文本框 8"/>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accent1">
                      <a:lumMod val="50000"/>
                    </a:schemeClr>
                  </a:solidFill>
                  <a:latin typeface="+mn-ea"/>
                </a:rPr>
                <a:t>Fully connected</a:t>
              </a:r>
            </a:p>
          </p:txBody>
        </p:sp>
      </p:grpSp>
      <p:grpSp>
        <p:nvGrpSpPr>
          <p:cNvPr id="25" name="组合 24"/>
          <p:cNvGrpSpPr/>
          <p:nvPr/>
        </p:nvGrpSpPr>
        <p:grpSpPr>
          <a:xfrm>
            <a:off x="8707597" y="3720855"/>
            <a:ext cx="2919647" cy="982512"/>
            <a:chOff x="7329079" y="2497929"/>
            <a:chExt cx="2919647" cy="982512"/>
          </a:xfrm>
        </p:grpSpPr>
        <p:sp>
          <p:nvSpPr>
            <p:cNvPr id="10" name="矩形 9"/>
            <p:cNvSpPr/>
            <p:nvPr/>
          </p:nvSpPr>
          <p:spPr>
            <a:xfrm>
              <a:off x="7329079" y="2931380"/>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第二层池化层</a:t>
              </a:r>
              <a:r>
                <a:rPr lang="en-US" altLang="zh-CN" sz="1200" dirty="0">
                  <a:solidFill>
                    <a:srgbClr val="000000"/>
                  </a:solidFill>
                  <a:latin typeface="+mn-ea"/>
                </a:rPr>
                <a:t>,</a:t>
              </a: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11" name="文本框 8"/>
            <p:cNvSpPr txBox="1"/>
            <p:nvPr/>
          </p:nvSpPr>
          <p:spPr>
            <a:xfrm>
              <a:off x="7329079" y="2497929"/>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86090"/>
                  </a:solidFill>
                  <a:latin typeface="+mn-ea"/>
                </a:rPr>
                <a:t>Pool</a:t>
              </a:r>
            </a:p>
          </p:txBody>
        </p:sp>
      </p:grpSp>
      <p:grpSp>
        <p:nvGrpSpPr>
          <p:cNvPr id="23" name="组合 22"/>
          <p:cNvGrpSpPr/>
          <p:nvPr/>
        </p:nvGrpSpPr>
        <p:grpSpPr>
          <a:xfrm>
            <a:off x="6917845" y="3865909"/>
            <a:ext cx="1856152" cy="1005915"/>
            <a:chOff x="6592673" y="3742244"/>
            <a:chExt cx="1987511" cy="1005915"/>
          </a:xfrm>
        </p:grpSpPr>
        <p:sp>
          <p:nvSpPr>
            <p:cNvPr id="12" name="矩形 11"/>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50</a:t>
              </a:r>
              <a:endParaRPr lang="zh-CN" altLang="en-US" sz="1200" dirty="0">
                <a:solidFill>
                  <a:srgbClr val="000000"/>
                </a:solidFill>
                <a:latin typeface="+mn-ea"/>
              </a:endParaRPr>
            </a:p>
          </p:txBody>
        </p:sp>
        <p:sp>
          <p:nvSpPr>
            <p:cNvPr id="13"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24" name="组合 23"/>
          <p:cNvGrpSpPr/>
          <p:nvPr/>
        </p:nvGrpSpPr>
        <p:grpSpPr>
          <a:xfrm>
            <a:off x="5458022" y="5088550"/>
            <a:ext cx="2919647" cy="1005915"/>
            <a:chOff x="5856267" y="4986560"/>
            <a:chExt cx="2919647" cy="1005915"/>
          </a:xfrm>
        </p:grpSpPr>
        <p:sp>
          <p:nvSpPr>
            <p:cNvPr id="14" name="矩形 1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20</a:t>
              </a:r>
              <a:endParaRPr lang="zh-CN" altLang="en-US" sz="1200" dirty="0">
                <a:solidFill>
                  <a:srgbClr val="000000"/>
                </a:solidFill>
                <a:latin typeface="+mn-ea"/>
              </a:endParaRPr>
            </a:p>
          </p:txBody>
        </p:sp>
        <p:sp>
          <p:nvSpPr>
            <p:cNvPr id="1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7551668" y="4901615"/>
            <a:ext cx="2919647" cy="982512"/>
            <a:chOff x="6592673" y="3742244"/>
            <a:chExt cx="2919647" cy="982512"/>
          </a:xfrm>
        </p:grpSpPr>
        <p:sp>
          <p:nvSpPr>
            <p:cNvPr id="28" name="矩形 27"/>
            <p:cNvSpPr/>
            <p:nvPr/>
          </p:nvSpPr>
          <p:spPr>
            <a:xfrm>
              <a:off x="6592673" y="4175695"/>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第一层池化层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29" name="文本框 8"/>
            <p:cNvSpPr txBox="1"/>
            <p:nvPr/>
          </p:nvSpPr>
          <p:spPr>
            <a:xfrm>
              <a:off x="6592673" y="374224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887C0"/>
                  </a:solidFill>
                  <a:latin typeface="+mn-ea"/>
                </a:rPr>
                <a:t>Pool</a:t>
              </a:r>
              <a:endParaRPr lang="zh-CN" altLang="en-US" sz="2000" b="1" dirty="0">
                <a:solidFill>
                  <a:srgbClr val="5887C0"/>
                </a:solidFill>
                <a:latin typeface="+mn-ea"/>
              </a:endParaRPr>
            </a:p>
          </p:txBody>
        </p:sp>
      </p:grpSp>
      <p:grpSp>
        <p:nvGrpSpPr>
          <p:cNvPr id="30" name="组合 29"/>
          <p:cNvGrpSpPr/>
          <p:nvPr/>
        </p:nvGrpSpPr>
        <p:grpSpPr>
          <a:xfrm>
            <a:off x="7782636" y="2688497"/>
            <a:ext cx="2919647" cy="1005915"/>
            <a:chOff x="8065485" y="1253614"/>
            <a:chExt cx="2919647" cy="1005915"/>
          </a:xfrm>
        </p:grpSpPr>
        <p:sp>
          <p:nvSpPr>
            <p:cNvPr id="31" name="矩形 30"/>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500</a:t>
              </a:r>
              <a:r>
                <a:rPr lang="zh-CN" altLang="en-US" sz="1200" dirty="0">
                  <a:solidFill>
                    <a:srgbClr val="000000"/>
                  </a:solidFill>
                  <a:latin typeface="+mn-ea"/>
                </a:rPr>
                <a:t>个神经元</a:t>
              </a:r>
            </a:p>
          </p:txBody>
        </p:sp>
        <p:sp>
          <p:nvSpPr>
            <p:cNvPr id="32" name="文本框 31"/>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Fully connected</a:t>
              </a:r>
            </a:p>
          </p:txBody>
        </p:sp>
      </p:grpSp>
      <p:grpSp>
        <p:nvGrpSpPr>
          <p:cNvPr id="37" name="组合 36"/>
          <p:cNvGrpSpPr/>
          <p:nvPr/>
        </p:nvGrpSpPr>
        <p:grpSpPr>
          <a:xfrm>
            <a:off x="8096821" y="2364853"/>
            <a:ext cx="2919647" cy="742446"/>
            <a:chOff x="5856267" y="4986560"/>
            <a:chExt cx="2919647" cy="742446"/>
          </a:xfrm>
        </p:grpSpPr>
        <p:sp>
          <p:nvSpPr>
            <p:cNvPr id="38" name="矩形 37"/>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9"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Tree>
    <p:extLst>
      <p:ext uri="{BB962C8B-B14F-4D97-AF65-F5344CB8AC3E}">
        <p14:creationId xmlns:p14="http://schemas.microsoft.com/office/powerpoint/2010/main" val="224752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25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2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50"/>
                                        <p:tgtEl>
                                          <p:spTgt spid="30"/>
                                        </p:tgtEl>
                                      </p:cBhvr>
                                    </p:animEffect>
                                  </p:childTnLst>
                                </p:cTn>
                              </p:par>
                            </p:childTnLst>
                          </p:cTn>
                        </p:par>
                        <p:par>
                          <p:cTn id="39" fill="hold">
                            <p:stCondLst>
                              <p:cond delay="125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5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25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500"/>
                            </p:stCondLst>
                            <p:childTnLst>
                              <p:par>
                                <p:cTn id="55" presetID="10" presetClass="exit" presetSubtype="0" fill="hold" nodeType="after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childTnLst>
                          </p:cTn>
                        </p:par>
                        <p:par>
                          <p:cTn id="61" fill="hold">
                            <p:stCondLst>
                              <p:cond delay="1000"/>
                            </p:stCondLst>
                            <p:childTnLst>
                              <p:par>
                                <p:cTn id="62" presetID="10" presetClass="exit" presetSubtype="0" fill="hold" grpId="1" nodeType="after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0"/>
                                        </p:tgtEl>
                                      </p:cBhvr>
                                    </p:animEffect>
                                    <p:set>
                                      <p:cBhvr>
                                        <p:cTn id="67" dur="1" fill="hold">
                                          <p:stCondLst>
                                            <p:cond delay="499"/>
                                          </p:stCondLst>
                                        </p:cTn>
                                        <p:tgtEl>
                                          <p:spTgt spid="30"/>
                                        </p:tgtEl>
                                        <p:attrNameLst>
                                          <p:attrName>style.visibility</p:attrName>
                                        </p:attrNameLst>
                                      </p:cBhvr>
                                      <p:to>
                                        <p:strVal val="hidden"/>
                                      </p:to>
                                    </p:set>
                                  </p:childTnLst>
                                </p:cTn>
                              </p:par>
                            </p:childTnLst>
                          </p:cTn>
                        </p:par>
                        <p:par>
                          <p:cTn id="68" fill="hold">
                            <p:stCondLst>
                              <p:cond delay="1500"/>
                            </p:stCondLst>
                            <p:childTnLst>
                              <p:par>
                                <p:cTn id="69" presetID="10" presetClass="exit" presetSubtype="0" fill="hold" grpId="1" nodeType="afterEffect">
                                  <p:stCondLst>
                                    <p:cond delay="0"/>
                                  </p:stCondLst>
                                  <p:childTnLst>
                                    <p:animEffect transition="out" filter="fade">
                                      <p:cBhvr>
                                        <p:cTn id="70" dur="500"/>
                                        <p:tgtEl>
                                          <p:spTgt spid="17"/>
                                        </p:tgtEl>
                                      </p:cBhvr>
                                    </p:animEffect>
                                    <p:set>
                                      <p:cBhvr>
                                        <p:cTn id="71" dur="1" fill="hold">
                                          <p:stCondLst>
                                            <p:cond delay="499"/>
                                          </p:stCondLst>
                                        </p:cTn>
                                        <p:tgtEl>
                                          <p:spTgt spid="1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2"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par>
                                <p:cTn id="80" presetID="64" presetClass="path" presetSubtype="0" accel="50000" decel="50000" fill="hold" nodeType="withEffect">
                                  <p:stCondLst>
                                    <p:cond delay="0"/>
                                  </p:stCondLst>
                                  <p:childTnLst>
                                    <p:animMotion origin="layout" path="M 4.16667E-7 2.96296E-6 L 0.03659 -0.09838 " pathEditMode="relative" rAng="0" ptsTypes="AA">
                                      <p:cBhvr>
                                        <p:cTn id="81" dur="1000" fill="hold"/>
                                        <p:tgtEl>
                                          <p:spTgt spid="23"/>
                                        </p:tgtEl>
                                        <p:attrNameLst>
                                          <p:attrName>ppt_x</p:attrName>
                                          <p:attrName>ppt_y</p:attrName>
                                        </p:attrNameLst>
                                      </p:cBhvr>
                                      <p:rCtr x="1823" y="-4931"/>
                                    </p:animMotion>
                                  </p:childTnLst>
                                </p:cTn>
                              </p:par>
                              <p:par>
                                <p:cTn id="82" presetID="10" presetClass="entr" presetSubtype="0" fill="hold" nodeType="withEffect">
                                  <p:stCondLst>
                                    <p:cond delay="50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par>
                          <p:cTn id="85" fill="hold">
                            <p:stCondLst>
                              <p:cond delay="1000"/>
                            </p:stCondLst>
                            <p:childTnLst>
                              <p:par>
                                <p:cTn id="86" presetID="10" presetClass="entr" presetSubtype="0" fill="hold" grpId="2" nodeType="after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fade">
                                      <p:cBhvr>
                                        <p:cTn id="88" dur="500"/>
                                        <p:tgtEl>
                                          <p:spTgt spid="4"/>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6" grpId="0" animBg="1"/>
      <p:bldP spid="16" grpId="1" animBg="1"/>
      <p:bldP spid="4" grpId="0" animBg="1"/>
      <p:bldP spid="4" grpId="1" animBg="1"/>
      <p:bldP spid="4" grpId="2" animBg="1"/>
      <p:bldP spid="5" grpId="0" animBg="1"/>
      <p:bldP spid="6" grpId="0" animBg="1"/>
      <p:bldP spid="6" grpId="1" animBg="1"/>
      <p:bldP spid="6" grpId="2"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95693" y="613084"/>
            <a:ext cx="12287693" cy="6244915"/>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5" name="矩形 44"/>
          <p:cNvSpPr/>
          <p:nvPr/>
        </p:nvSpPr>
        <p:spPr>
          <a:xfrm>
            <a:off x="-243068" y="4205059"/>
            <a:ext cx="12566203" cy="2651016"/>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6" name="立方体 5"/>
          <p:cNvSpPr/>
          <p:nvPr/>
        </p:nvSpPr>
        <p:spPr>
          <a:xfrm>
            <a:off x="1895788" y="818896"/>
            <a:ext cx="2508736" cy="1916076"/>
          </a:xfrm>
          <a:prstGeom prst="cube">
            <a:avLst>
              <a:gd name="adj" fmla="val 609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立方体 7"/>
          <p:cNvSpPr/>
          <p:nvPr/>
        </p:nvSpPr>
        <p:spPr>
          <a:xfrm>
            <a:off x="1497210" y="1112243"/>
            <a:ext cx="2592853" cy="2032786"/>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立方体 8"/>
          <p:cNvSpPr/>
          <p:nvPr/>
        </p:nvSpPr>
        <p:spPr>
          <a:xfrm>
            <a:off x="1113857" y="1401911"/>
            <a:ext cx="2648137" cy="2050041"/>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立方体 10"/>
          <p:cNvSpPr/>
          <p:nvPr/>
        </p:nvSpPr>
        <p:spPr>
          <a:xfrm>
            <a:off x="714404" y="1729614"/>
            <a:ext cx="2698956" cy="2137330"/>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15" name="组合 14"/>
          <p:cNvGrpSpPr/>
          <p:nvPr/>
        </p:nvGrpSpPr>
        <p:grpSpPr>
          <a:xfrm>
            <a:off x="7679773" y="2708132"/>
            <a:ext cx="1856152" cy="1005915"/>
            <a:chOff x="6592673" y="3742244"/>
            <a:chExt cx="1987511" cy="1005915"/>
          </a:xfrm>
        </p:grpSpPr>
        <p:sp>
          <p:nvSpPr>
            <p:cNvPr id="16" name="矩形 15"/>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第三层卷积层，卷积核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17"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18" name="组合 17"/>
          <p:cNvGrpSpPr/>
          <p:nvPr/>
        </p:nvGrpSpPr>
        <p:grpSpPr>
          <a:xfrm>
            <a:off x="4760126" y="2712512"/>
            <a:ext cx="2919647" cy="1005915"/>
            <a:chOff x="5856267" y="4986560"/>
            <a:chExt cx="2919647" cy="1005915"/>
          </a:xfrm>
        </p:grpSpPr>
        <p:sp>
          <p:nvSpPr>
            <p:cNvPr id="19" name="矩形 18"/>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0"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5762151" y="1562541"/>
            <a:ext cx="1917622" cy="1005915"/>
            <a:chOff x="5856268" y="4986560"/>
            <a:chExt cx="1917622" cy="1005915"/>
          </a:xfrm>
        </p:grpSpPr>
        <p:sp>
          <p:nvSpPr>
            <p:cNvPr id="28" name="矩形 27"/>
            <p:cNvSpPr/>
            <p:nvPr/>
          </p:nvSpPr>
          <p:spPr>
            <a:xfrm>
              <a:off x="5856268" y="5420011"/>
              <a:ext cx="1710712"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9" name="文本框 8"/>
            <p:cNvSpPr txBox="1"/>
            <p:nvPr/>
          </p:nvSpPr>
          <p:spPr>
            <a:xfrm>
              <a:off x="5856268" y="4986560"/>
              <a:ext cx="1917622"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grpSp>
        <p:nvGrpSpPr>
          <p:cNvPr id="30" name="组合 29"/>
          <p:cNvGrpSpPr/>
          <p:nvPr/>
        </p:nvGrpSpPr>
        <p:grpSpPr>
          <a:xfrm>
            <a:off x="8278232" y="1459432"/>
            <a:ext cx="2919647" cy="982512"/>
            <a:chOff x="5856267" y="4986560"/>
            <a:chExt cx="2919647" cy="982512"/>
          </a:xfrm>
        </p:grpSpPr>
        <p:sp>
          <p:nvSpPr>
            <p:cNvPr id="31" name="矩形 30"/>
            <p:cNvSpPr/>
            <p:nvPr/>
          </p:nvSpPr>
          <p:spPr>
            <a:xfrm>
              <a:off x="5856267" y="5420011"/>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最后一次卷积层，也是输出层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24</a:t>
              </a:r>
              <a:r>
                <a:rPr lang="zh-CN" altLang="en-US" sz="1200" dirty="0">
                  <a:solidFill>
                    <a:srgbClr val="000000"/>
                  </a:solidFill>
                  <a:latin typeface="+mn-ea"/>
                </a:rPr>
                <a:t>，数量为</a:t>
              </a:r>
              <a:r>
                <a:rPr lang="en-US" altLang="zh-CN" sz="1200" dirty="0">
                  <a:solidFill>
                    <a:srgbClr val="000000"/>
                  </a:solidFill>
                  <a:latin typeface="+mn-ea"/>
                </a:rPr>
                <a:t>1</a:t>
              </a:r>
              <a:endParaRPr lang="zh-CN" altLang="en-US" sz="1200" dirty="0">
                <a:solidFill>
                  <a:srgbClr val="000000"/>
                </a:solidFill>
                <a:latin typeface="+mn-ea"/>
              </a:endParaRPr>
            </a:p>
          </p:txBody>
        </p:sp>
        <p:sp>
          <p:nvSpPr>
            <p:cNvPr id="32"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
        <p:nvSpPr>
          <p:cNvPr id="35"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网络结构</a:t>
            </a:r>
          </a:p>
        </p:txBody>
      </p:sp>
      <p:grpSp>
        <p:nvGrpSpPr>
          <p:cNvPr id="49" name="组合 48"/>
          <p:cNvGrpSpPr/>
          <p:nvPr/>
        </p:nvGrpSpPr>
        <p:grpSpPr>
          <a:xfrm>
            <a:off x="928882" y="5044227"/>
            <a:ext cx="10492151" cy="491734"/>
            <a:chOff x="928882" y="5044227"/>
            <a:chExt cx="10492151" cy="491734"/>
          </a:xfrm>
        </p:grpSpPr>
        <p:sp>
          <p:nvSpPr>
            <p:cNvPr id="37" name="矩形 36"/>
            <p:cNvSpPr/>
            <p:nvPr/>
          </p:nvSpPr>
          <p:spPr>
            <a:xfrm>
              <a:off x="2922493" y="5060037"/>
              <a:ext cx="8498540"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40" name="矩形 39"/>
            <p:cNvSpPr/>
            <p:nvPr/>
          </p:nvSpPr>
          <p:spPr>
            <a:xfrm>
              <a:off x="928882" y="5044227"/>
              <a:ext cx="1338828" cy="458459"/>
            </a:xfrm>
            <a:prstGeom prst="rect">
              <a:avLst/>
            </a:prstGeom>
          </p:spPr>
          <p:txBody>
            <a:bodyPr wrap="none">
              <a:spAutoFit/>
            </a:bodyPr>
            <a:lstStyle/>
            <a:p>
              <a:pPr>
                <a:lnSpc>
                  <a:spcPct val="150000"/>
                </a:lnSpc>
              </a:pPr>
              <a:r>
                <a:rPr lang="zh-CN" altLang="en-US" b="1" dirty="0">
                  <a:solidFill>
                    <a:schemeClr val="bg1"/>
                  </a:solidFill>
                </a:rPr>
                <a:t>输出层网络</a:t>
              </a:r>
              <a:endParaRPr lang="en-US" altLang="zh-CN" b="1" dirty="0">
                <a:solidFill>
                  <a:schemeClr val="bg1"/>
                </a:solidFill>
              </a:endParaRPr>
            </a:p>
          </p:txBody>
        </p:sp>
      </p:grpSp>
      <p:grpSp>
        <p:nvGrpSpPr>
          <p:cNvPr id="47" name="组合 46"/>
          <p:cNvGrpSpPr/>
          <p:nvPr/>
        </p:nvGrpSpPr>
        <p:grpSpPr>
          <a:xfrm>
            <a:off x="928882" y="2641685"/>
            <a:ext cx="10492151" cy="491734"/>
            <a:chOff x="928882" y="2641685"/>
            <a:chExt cx="10492151" cy="491734"/>
          </a:xfrm>
        </p:grpSpPr>
        <p:sp>
          <p:nvSpPr>
            <p:cNvPr id="33" name="矩形 32"/>
            <p:cNvSpPr/>
            <p:nvPr/>
          </p:nvSpPr>
          <p:spPr>
            <a:xfrm>
              <a:off x="5335929" y="2657495"/>
              <a:ext cx="6085104"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38" name="矩形 37"/>
            <p:cNvSpPr/>
            <p:nvPr/>
          </p:nvSpPr>
          <p:spPr>
            <a:xfrm>
              <a:off x="928882" y="2641685"/>
              <a:ext cx="1338828" cy="458459"/>
            </a:xfrm>
            <a:prstGeom prst="rect">
              <a:avLst/>
            </a:prstGeom>
          </p:spPr>
          <p:txBody>
            <a:bodyPr wrap="none">
              <a:spAutoFit/>
            </a:bodyPr>
            <a:lstStyle/>
            <a:p>
              <a:pPr>
                <a:lnSpc>
                  <a:spcPct val="150000"/>
                </a:lnSpc>
              </a:pPr>
              <a:r>
                <a:rPr lang="zh-CN" altLang="en-US" b="1" dirty="0">
                  <a:solidFill>
                    <a:schemeClr val="bg1"/>
                  </a:solidFill>
                </a:rPr>
                <a:t>第一层网络</a:t>
              </a:r>
              <a:endParaRPr lang="en-US" altLang="zh-CN" b="1" dirty="0">
                <a:solidFill>
                  <a:schemeClr val="bg1"/>
                </a:solidFill>
              </a:endParaRPr>
            </a:p>
          </p:txBody>
        </p:sp>
        <p:sp>
          <p:nvSpPr>
            <p:cNvPr id="42" name="矩形 41"/>
            <p:cNvSpPr/>
            <p:nvPr/>
          </p:nvSpPr>
          <p:spPr>
            <a:xfrm>
              <a:off x="2922493" y="2657495"/>
              <a:ext cx="2292127"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grpSp>
      <p:grpSp>
        <p:nvGrpSpPr>
          <p:cNvPr id="48" name="组合 47"/>
          <p:cNvGrpSpPr/>
          <p:nvPr/>
        </p:nvGrpSpPr>
        <p:grpSpPr>
          <a:xfrm>
            <a:off x="928882" y="3798132"/>
            <a:ext cx="10492152" cy="536558"/>
            <a:chOff x="928882" y="3798132"/>
            <a:chExt cx="10492152" cy="536558"/>
          </a:xfrm>
        </p:grpSpPr>
        <p:sp>
          <p:nvSpPr>
            <p:cNvPr id="36" name="矩形 35"/>
            <p:cNvSpPr/>
            <p:nvPr/>
          </p:nvSpPr>
          <p:spPr>
            <a:xfrm>
              <a:off x="7262727" y="3858766"/>
              <a:ext cx="4158307" cy="47592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39" name="矩形 38"/>
            <p:cNvSpPr/>
            <p:nvPr/>
          </p:nvSpPr>
          <p:spPr>
            <a:xfrm>
              <a:off x="928882" y="3798132"/>
              <a:ext cx="1338828" cy="458459"/>
            </a:xfrm>
            <a:prstGeom prst="rect">
              <a:avLst/>
            </a:prstGeom>
          </p:spPr>
          <p:txBody>
            <a:bodyPr wrap="none">
              <a:spAutoFit/>
            </a:bodyPr>
            <a:lstStyle/>
            <a:p>
              <a:pPr>
                <a:lnSpc>
                  <a:spcPct val="150000"/>
                </a:lnSpc>
              </a:pPr>
              <a:r>
                <a:rPr lang="zh-CN" altLang="en-US" b="1" dirty="0">
                  <a:solidFill>
                    <a:schemeClr val="bg1"/>
                  </a:solidFill>
                </a:rPr>
                <a:t>中间层网络</a:t>
              </a:r>
              <a:endParaRPr lang="en-US" altLang="zh-CN" b="1" dirty="0">
                <a:solidFill>
                  <a:schemeClr val="bg1"/>
                </a:solidFill>
              </a:endParaRPr>
            </a:p>
          </p:txBody>
        </p:sp>
        <p:sp>
          <p:nvSpPr>
            <p:cNvPr id="43" name="矩形 42"/>
            <p:cNvSpPr/>
            <p:nvPr/>
          </p:nvSpPr>
          <p:spPr>
            <a:xfrm>
              <a:off x="2922494" y="3858766"/>
              <a:ext cx="1783294"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44" name="矩形 43"/>
            <p:cNvSpPr/>
            <p:nvPr/>
          </p:nvSpPr>
          <p:spPr>
            <a:xfrm>
              <a:off x="4824649" y="3858766"/>
              <a:ext cx="2315291" cy="4759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grpSp>
    </p:spTree>
    <p:extLst>
      <p:ext uri="{BB962C8B-B14F-4D97-AF65-F5344CB8AC3E}">
        <p14:creationId xmlns:p14="http://schemas.microsoft.com/office/powerpoint/2010/main" val="3720825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35"/>
                                        </p:tgtEl>
                                      </p:cBhvr>
                                    </p:animEffect>
                                    <p:set>
                                      <p:cBhvr>
                                        <p:cTn id="32" dur="1" fill="hold">
                                          <p:stCondLst>
                                            <p:cond delay="499"/>
                                          </p:stCondLst>
                                        </p:cTn>
                                        <p:tgtEl>
                                          <p:spTgt spid="35"/>
                                        </p:tgtEl>
                                        <p:attrNameLst>
                                          <p:attrName>style.visibility</p:attrName>
                                        </p:attrNameLst>
                                      </p:cBhvr>
                                      <p:to>
                                        <p:strVal val="hidden"/>
                                      </p:to>
                                    </p:set>
                                  </p:childTnLst>
                                </p:cTn>
                              </p:par>
                              <p:par>
                                <p:cTn id="33" presetID="2" presetClass="exit" presetSubtype="4" fill="hold" grpId="0" nodeType="withEffect">
                                  <p:stCondLst>
                                    <p:cond delay="350"/>
                                  </p:stCondLst>
                                  <p:childTnLst>
                                    <p:anim calcmode="lin" valueType="num">
                                      <p:cBhvr additive="base">
                                        <p:cTn id="34" dur="1500"/>
                                        <p:tgtEl>
                                          <p:spTgt spid="46"/>
                                        </p:tgtEl>
                                        <p:attrNameLst>
                                          <p:attrName>ppt_x</p:attrName>
                                        </p:attrNameLst>
                                      </p:cBhvr>
                                      <p:tavLst>
                                        <p:tav tm="0">
                                          <p:val>
                                            <p:strVal val="ppt_x"/>
                                          </p:val>
                                        </p:tav>
                                        <p:tav tm="100000">
                                          <p:val>
                                            <p:strVal val="ppt_x"/>
                                          </p:val>
                                        </p:tav>
                                      </p:tavLst>
                                    </p:anim>
                                    <p:anim calcmode="lin" valueType="num">
                                      <p:cBhvr additive="base">
                                        <p:cTn id="35" dur="1500"/>
                                        <p:tgtEl>
                                          <p:spTgt spid="46"/>
                                        </p:tgtEl>
                                        <p:attrNameLst>
                                          <p:attrName>ppt_y</p:attrName>
                                        </p:attrNameLst>
                                      </p:cBhvr>
                                      <p:tavLst>
                                        <p:tav tm="0">
                                          <p:val>
                                            <p:strVal val="ppt_y"/>
                                          </p:val>
                                        </p:tav>
                                        <p:tav tm="100000">
                                          <p:val>
                                            <p:strVal val="1+ppt_h/2"/>
                                          </p:val>
                                        </p:tav>
                                      </p:tavLst>
                                    </p:anim>
                                    <p:set>
                                      <p:cBhvr>
                                        <p:cTn id="36" dur="1" fill="hold">
                                          <p:stCondLst>
                                            <p:cond delay="1499"/>
                                          </p:stCondLst>
                                        </p:cTn>
                                        <p:tgtEl>
                                          <p:spTgt spid="46"/>
                                        </p:tgtEl>
                                        <p:attrNameLst>
                                          <p:attrName>style.visibility</p:attrName>
                                        </p:attrNameLst>
                                      </p:cBhvr>
                                      <p:to>
                                        <p:strVal val="hidden"/>
                                      </p:to>
                                    </p:set>
                                  </p:childTnLst>
                                </p:cTn>
                              </p:par>
                              <p:par>
                                <p:cTn id="37" presetID="42" presetClass="path" presetSubtype="0" accel="50000" decel="50000" fill="hold" nodeType="withEffect">
                                  <p:stCondLst>
                                    <p:cond delay="350"/>
                                  </p:stCondLst>
                                  <p:childTnLst>
                                    <p:animMotion origin="layout" path="M -2.08333E-7 3.7037E-6 L -2.08333E-7 0.14143 " pathEditMode="relative" rAng="0" ptsTypes="AA">
                                      <p:cBhvr>
                                        <p:cTn id="38" dur="1000" fill="hold"/>
                                        <p:tgtEl>
                                          <p:spTgt spid="49"/>
                                        </p:tgtEl>
                                        <p:attrNameLst>
                                          <p:attrName>ppt_x</p:attrName>
                                          <p:attrName>ppt_y</p:attrName>
                                        </p:attrNameLst>
                                      </p:cBhvr>
                                      <p:rCtr x="0" y="7060"/>
                                    </p:animMotion>
                                  </p:childTnLst>
                                </p:cTn>
                              </p:par>
                              <p:par>
                                <p:cTn id="39" presetID="42" presetClass="path" presetSubtype="0" accel="50000" decel="50000" fill="hold" nodeType="withEffect">
                                  <p:stCondLst>
                                    <p:cond delay="350"/>
                                  </p:stCondLst>
                                  <p:childTnLst>
                                    <p:animMotion origin="layout" path="M -2.08333E-7 4.44444E-6 L -2.08333E-7 0.21643 " pathEditMode="relative" rAng="0" ptsTypes="AA">
                                      <p:cBhvr>
                                        <p:cTn id="40" dur="1000" fill="hold"/>
                                        <p:tgtEl>
                                          <p:spTgt spid="48"/>
                                        </p:tgtEl>
                                        <p:attrNameLst>
                                          <p:attrName>ppt_x</p:attrName>
                                          <p:attrName>ppt_y</p:attrName>
                                        </p:attrNameLst>
                                      </p:cBhvr>
                                      <p:rCtr x="0" y="10810"/>
                                    </p:animMotion>
                                  </p:childTnLst>
                                </p:cTn>
                              </p:par>
                              <p:par>
                                <p:cTn id="41" presetID="42" presetClass="path" presetSubtype="0" accel="50000" decel="50000" fill="hold" nodeType="withEffect">
                                  <p:stCondLst>
                                    <p:cond delay="350"/>
                                  </p:stCondLst>
                                  <p:childTnLst>
                                    <p:animMotion origin="layout" path="M -2.08333E-7 -4.81481E-6 L -2.08333E-7 0.28612 " pathEditMode="relative" rAng="0" ptsTypes="AA">
                                      <p:cBhvr>
                                        <p:cTn id="42" dur="1000" fill="hold"/>
                                        <p:tgtEl>
                                          <p:spTgt spid="47"/>
                                        </p:tgtEl>
                                        <p:attrNameLst>
                                          <p:attrName>ppt_x</p:attrName>
                                          <p:attrName>ppt_y</p:attrName>
                                        </p:attrNameLst>
                                      </p:cBhvr>
                                      <p:rCtr x="0" y="14306"/>
                                    </p:animMotion>
                                  </p:childTnLst>
                                </p:cTn>
                              </p:par>
                              <p:par>
                                <p:cTn id="43" presetID="10" presetClass="entr" presetSubtype="0" fill="hold" grpId="0" nodeType="withEffect">
                                  <p:stCondLst>
                                    <p:cond delay="125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nodeType="withEffect">
                                  <p:stCondLst>
                                    <p:cond delay="125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grpId="0" nodeType="withEffect">
                                  <p:stCondLst>
                                    <p:cond delay="175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nodeType="withEffect">
                                  <p:stCondLst>
                                    <p:cond delay="175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par>
                          <p:cTn id="55" fill="hold">
                            <p:stCondLst>
                              <p:cond delay="2250"/>
                            </p:stCondLst>
                            <p:childTnLst>
                              <p:par>
                                <p:cTn id="56" presetID="10"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par>
                          <p:cTn id="62" fill="hold">
                            <p:stCondLst>
                              <p:cond delay="2750"/>
                            </p:stCondLst>
                            <p:childTnLst>
                              <p:par>
                                <p:cTn id="63" presetID="10" presetClass="entr" presetSubtype="0" fill="hold" nodeType="after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build="p"/>
      <p:bldP spid="3" grpId="0" build="p"/>
      <p:bldP spid="6" grpId="0" animBg="1"/>
      <p:bldP spid="8" grpId="0" animBg="1"/>
      <p:bldP spid="9" grpId="0" animBg="1"/>
      <p:bldP spid="11" grpId="0" animBg="1"/>
      <p:bldP spid="35" grpId="0"/>
      <p:bldP spid="3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损失函数计算</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0753" y="1488448"/>
            <a:ext cx="2278350" cy="227235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8096" y="1485450"/>
            <a:ext cx="2278350" cy="227835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0753" y="3902793"/>
            <a:ext cx="2278350" cy="227835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096" y="3902793"/>
            <a:ext cx="2278350" cy="2278350"/>
          </a:xfrm>
          <a:prstGeom prst="rect">
            <a:avLst/>
          </a:prstGeom>
        </p:spPr>
      </p:pic>
      <p:sp>
        <p:nvSpPr>
          <p:cNvPr id="10"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3180060320"/>
              </p:ext>
            </p:extLst>
          </p:nvPr>
        </p:nvGraphicFramePr>
        <p:xfrm>
          <a:off x="1051732" y="4160889"/>
          <a:ext cx="4355048" cy="881079"/>
        </p:xfrm>
        <a:graphic>
          <a:graphicData uri="http://schemas.openxmlformats.org/presentationml/2006/ole">
            <mc:AlternateContent xmlns:mc="http://schemas.openxmlformats.org/markup-compatibility/2006">
              <mc:Choice xmlns:v="urn:schemas-microsoft-com:vml" Requires="v">
                <p:oleObj spid="_x0000_s1370" name="Equation" r:id="rId8" imgW="2197080" imgH="444240" progId="Equation.DSMT4">
                  <p:embed/>
                </p:oleObj>
              </mc:Choice>
              <mc:Fallback>
                <p:oleObj name="Equation" r:id="rId8" imgW="2197080" imgH="444240" progId="Equation.DSMT4">
                  <p:embed/>
                  <p:pic>
                    <p:nvPicPr>
                      <p:cNvPr id="0" name=""/>
                      <p:cNvPicPr/>
                      <p:nvPr/>
                    </p:nvPicPr>
                    <p:blipFill>
                      <a:blip r:embed="rId9"/>
                      <a:stretch>
                        <a:fillRect/>
                      </a:stretch>
                    </p:blipFill>
                    <p:spPr>
                      <a:xfrm>
                        <a:off x="1051732" y="4160889"/>
                        <a:ext cx="4355048" cy="881079"/>
                      </a:xfrm>
                      <a:prstGeom prst="rect">
                        <a:avLst/>
                      </a:prstGeom>
                      <a:solidFill>
                        <a:schemeClr val="tx2">
                          <a:lumMod val="20000"/>
                          <a:lumOff val="80000"/>
                        </a:schemeClr>
                      </a:solidFill>
                    </p:spPr>
                  </p:pic>
                </p:oleObj>
              </mc:Fallback>
            </mc:AlternateContent>
          </a:graphicData>
        </a:graphic>
      </p:graphicFrame>
      <p:sp>
        <p:nvSpPr>
          <p:cNvPr id="18" name="文本框 17"/>
          <p:cNvSpPr txBox="1"/>
          <p:nvPr/>
        </p:nvSpPr>
        <p:spPr>
          <a:xfrm>
            <a:off x="1051732" y="2884210"/>
            <a:ext cx="4104393" cy="1015663"/>
          </a:xfrm>
          <a:prstGeom prst="rect">
            <a:avLst/>
          </a:prstGeom>
          <a:noFill/>
        </p:spPr>
        <p:txBody>
          <a:bodyPr wrap="none" rtlCol="0">
            <a:spAutoFit/>
          </a:bodyPr>
          <a:lstStyle/>
          <a:p>
            <a:r>
              <a:rPr lang="zh-CN" altLang="en-US" sz="2000" dirty="0"/>
              <a:t>网络的输出为噪声图，即 </a:t>
            </a:r>
            <a:r>
              <a:rPr lang="en-US" altLang="zh-CN" sz="2000" dirty="0"/>
              <a:t>y </a:t>
            </a:r>
            <a:r>
              <a:rPr lang="zh-CN" altLang="en-US" sz="2000" dirty="0"/>
              <a:t>≈ </a:t>
            </a:r>
            <a:r>
              <a:rPr lang="en-US" altLang="zh-CN" sz="2000" dirty="0"/>
              <a:t>Y – X</a:t>
            </a:r>
          </a:p>
          <a:p>
            <a:r>
              <a:rPr lang="zh-CN" altLang="en-US" sz="2000" dirty="0"/>
              <a:t>真实噪声为 </a:t>
            </a:r>
            <a:r>
              <a:rPr lang="en-US" altLang="zh-CN" sz="2000" dirty="0"/>
              <a:t>Y - X</a:t>
            </a:r>
          </a:p>
          <a:p>
            <a:r>
              <a:rPr lang="zh-CN" altLang="en-US" sz="2000" dirty="0"/>
              <a:t>损失函数的计算采用最小二乘法则</a:t>
            </a:r>
            <a:r>
              <a:rPr lang="en-US" altLang="zh-CN" sz="2000" dirty="0"/>
              <a:t> </a:t>
            </a:r>
            <a:endParaRPr lang="zh-CN" altLang="en-US" sz="2000" dirty="0"/>
          </a:p>
        </p:txBody>
      </p:sp>
    </p:spTree>
    <p:extLst>
      <p:ext uri="{BB962C8B-B14F-4D97-AF65-F5344CB8AC3E}">
        <p14:creationId xmlns:p14="http://schemas.microsoft.com/office/powerpoint/2010/main" val="34988594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7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训练数据</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训练数据</a:t>
            </a:r>
          </a:p>
        </p:txBody>
      </p:sp>
      <p:sp>
        <p:nvSpPr>
          <p:cNvPr id="9" name="文本占位符 8"/>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11"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spTree>
    <p:extLst>
      <p:ext uri="{BB962C8B-B14F-4D97-AF65-F5344CB8AC3E}">
        <p14:creationId xmlns:p14="http://schemas.microsoft.com/office/powerpoint/2010/main" val="130552331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556" y="1488448"/>
            <a:ext cx="2240743" cy="227235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004" y="1485450"/>
            <a:ext cx="2238534" cy="227535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9556" y="3899873"/>
            <a:ext cx="2240743" cy="2256378"/>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8004" y="3899873"/>
            <a:ext cx="2238534" cy="2256378"/>
          </a:xfrm>
          <a:prstGeom prst="rect">
            <a:avLst/>
          </a:prstGeom>
        </p:spPr>
      </p:pic>
      <p:sp>
        <p:nvSpPr>
          <p:cNvPr id="10" name="文本框 9"/>
          <p:cNvSpPr txBox="1"/>
          <p:nvPr/>
        </p:nvSpPr>
        <p:spPr>
          <a:xfrm>
            <a:off x="1051733" y="2189918"/>
            <a:ext cx="4774910" cy="400110"/>
          </a:xfrm>
          <a:prstGeom prst="rect">
            <a:avLst/>
          </a:prstGeom>
          <a:noFill/>
        </p:spPr>
        <p:txBody>
          <a:bodyPr wrap="square" rtlCol="0">
            <a:spAutoFit/>
          </a:bodyPr>
          <a:lstStyle/>
          <a:p>
            <a:r>
              <a:rPr lang="zh-CN" altLang="en-US" sz="2000" dirty="0"/>
              <a:t>从互联网上下载到的</a:t>
            </a:r>
            <a:r>
              <a:rPr lang="en-US" altLang="zh-CN" sz="2000" dirty="0"/>
              <a:t>1000</a:t>
            </a:r>
            <a:r>
              <a:rPr lang="zh-CN" altLang="en-US" sz="2000" dirty="0"/>
              <a:t>余张摄影作品</a:t>
            </a:r>
            <a:endParaRPr lang="en-US" altLang="zh-CN" sz="2000" dirty="0"/>
          </a:p>
        </p:txBody>
      </p:sp>
      <p:sp>
        <p:nvSpPr>
          <p:cNvPr id="11" name="文本框 10"/>
          <p:cNvSpPr txBox="1"/>
          <p:nvPr/>
        </p:nvSpPr>
        <p:spPr>
          <a:xfrm>
            <a:off x="1051733" y="2713462"/>
            <a:ext cx="4774910" cy="400110"/>
          </a:xfrm>
          <a:prstGeom prst="rect">
            <a:avLst/>
          </a:prstGeom>
          <a:noFill/>
        </p:spPr>
        <p:txBody>
          <a:bodyPr wrap="square" rtlCol="0">
            <a:spAutoFit/>
          </a:bodyPr>
          <a:lstStyle/>
          <a:p>
            <a:r>
              <a:rPr lang="zh-CN" altLang="en-US" sz="2000" dirty="0"/>
              <a:t>使用</a:t>
            </a:r>
            <a:r>
              <a:rPr lang="en-US" altLang="zh-CN" sz="2000" dirty="0"/>
              <a:t>Python</a:t>
            </a:r>
            <a:r>
              <a:rPr lang="zh-CN" altLang="en-US" sz="2000" dirty="0"/>
              <a:t>爬虫爬到的图虫网摄影作品</a:t>
            </a:r>
            <a:endParaRPr lang="en-US" altLang="zh-CN" sz="2000" dirty="0"/>
          </a:p>
        </p:txBody>
      </p:sp>
      <p:pic>
        <p:nvPicPr>
          <p:cNvPr id="12" name="图片 11"/>
          <p:cNvPicPr>
            <a:picLocks noChangeAspect="1"/>
          </p:cNvPicPr>
          <p:nvPr/>
        </p:nvPicPr>
        <p:blipFill>
          <a:blip r:embed="rId7"/>
          <a:stretch>
            <a:fillRect/>
          </a:stretch>
        </p:blipFill>
        <p:spPr>
          <a:xfrm>
            <a:off x="1114077" y="3237006"/>
            <a:ext cx="4650221" cy="2241720"/>
          </a:xfrm>
          <a:prstGeom prst="rect">
            <a:avLst/>
          </a:prstGeom>
        </p:spPr>
      </p:pic>
      <p:sp>
        <p:nvSpPr>
          <p:cNvPr id="13" name="文本框 12"/>
          <p:cNvSpPr txBox="1"/>
          <p:nvPr/>
        </p:nvSpPr>
        <p:spPr>
          <a:xfrm>
            <a:off x="1051733" y="5625755"/>
            <a:ext cx="4774910" cy="400110"/>
          </a:xfrm>
          <a:prstGeom prst="rect">
            <a:avLst/>
          </a:prstGeom>
          <a:noFill/>
        </p:spPr>
        <p:txBody>
          <a:bodyPr wrap="square" rtlCol="0">
            <a:spAutoFit/>
          </a:bodyPr>
          <a:lstStyle/>
          <a:p>
            <a:r>
              <a:rPr lang="zh-CN" altLang="en-US" sz="2000" dirty="0"/>
              <a:t>共计</a:t>
            </a:r>
            <a:r>
              <a:rPr lang="en-US" altLang="zh-CN" sz="2000" dirty="0"/>
              <a:t>2249</a:t>
            </a:r>
            <a:r>
              <a:rPr lang="zh-CN" altLang="en-US" sz="2000" dirty="0"/>
              <a:t>张图片</a:t>
            </a:r>
            <a:endParaRPr lang="en-US" altLang="zh-CN" sz="2000" dirty="0"/>
          </a:p>
        </p:txBody>
      </p:sp>
    </p:spTree>
    <p:extLst>
      <p:ext uri="{BB962C8B-B14F-4D97-AF65-F5344CB8AC3E}">
        <p14:creationId xmlns:p14="http://schemas.microsoft.com/office/powerpoint/2010/main" val="119870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7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524302" y="1347616"/>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处理</a:t>
            </a:r>
          </a:p>
        </p:txBody>
      </p:sp>
      <p:pic>
        <p:nvPicPr>
          <p:cNvPr id="6" name="图片 5" descr="图片包含 天空, 户外, 水, 城市&#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97" y="2190210"/>
            <a:ext cx="3176948" cy="3221764"/>
          </a:xfrm>
          <a:prstGeom prst="rect">
            <a:avLst/>
          </a:prstGeom>
        </p:spPr>
      </p:pic>
      <p:pic>
        <p:nvPicPr>
          <p:cNvPr id="8" name="图片 7" descr="图片包含 户外, 天空, 水, 城市&#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2930" y="2190211"/>
            <a:ext cx="3176948" cy="3221764"/>
          </a:xfrm>
          <a:prstGeom prst="rect">
            <a:avLst/>
          </a:prstGeom>
        </p:spPr>
      </p:pic>
      <p:pic>
        <p:nvPicPr>
          <p:cNvPr id="14" name="图片 13" descr="图片包含 墙壁, 风筝&#10;&#10;已生成高可信度的说明"/>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358013" y="2190210"/>
            <a:ext cx="3176948" cy="3221764"/>
          </a:xfrm>
          <a:prstGeom prst="rect">
            <a:avLst/>
          </a:prstGeom>
        </p:spPr>
      </p:pic>
      <p:sp>
        <p:nvSpPr>
          <p:cNvPr id="15" name="文本框 14"/>
          <p:cNvSpPr txBox="1"/>
          <p:nvPr/>
        </p:nvSpPr>
        <p:spPr>
          <a:xfrm>
            <a:off x="9168814" y="5594414"/>
            <a:ext cx="885179" cy="523220"/>
          </a:xfrm>
          <a:prstGeom prst="rect">
            <a:avLst/>
          </a:prstGeom>
          <a:noFill/>
        </p:spPr>
        <p:txBody>
          <a:bodyPr wrap="none" rtlCol="0">
            <a:spAutoFit/>
          </a:bodyPr>
          <a:lstStyle/>
          <a:p>
            <a:r>
              <a:rPr lang="en-US" altLang="zh-CN" sz="2800" dirty="0"/>
              <a:t>data</a:t>
            </a:r>
            <a:endParaRPr lang="zh-CN" altLang="en-US" sz="2800" dirty="0"/>
          </a:p>
        </p:txBody>
      </p:sp>
      <p:sp>
        <p:nvSpPr>
          <p:cNvPr id="16" name="文本框 15"/>
          <p:cNvSpPr txBox="1"/>
          <p:nvPr/>
        </p:nvSpPr>
        <p:spPr>
          <a:xfrm>
            <a:off x="5513515" y="5594414"/>
            <a:ext cx="865943" cy="523220"/>
          </a:xfrm>
          <a:prstGeom prst="rect">
            <a:avLst/>
          </a:prstGeom>
          <a:noFill/>
        </p:spPr>
        <p:txBody>
          <a:bodyPr wrap="none" rtlCol="0">
            <a:spAutoFit/>
          </a:bodyPr>
          <a:lstStyle/>
          <a:p>
            <a:r>
              <a:rPr lang="en-US" altLang="zh-CN" sz="2800" dirty="0"/>
              <a:t>goal</a:t>
            </a:r>
            <a:endParaRPr lang="zh-CN" altLang="en-US" sz="2800" dirty="0"/>
          </a:p>
        </p:txBody>
      </p:sp>
      <p:sp>
        <p:nvSpPr>
          <p:cNvPr id="20" name="矩形 19"/>
          <p:cNvSpPr/>
          <p:nvPr/>
        </p:nvSpPr>
        <p:spPr>
          <a:xfrm>
            <a:off x="1" y="4306185"/>
            <a:ext cx="12192000" cy="2549889"/>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1" name="文本框 20"/>
          <p:cNvSpPr txBox="1"/>
          <p:nvPr/>
        </p:nvSpPr>
        <p:spPr>
          <a:xfrm>
            <a:off x="925471" y="4994249"/>
            <a:ext cx="3771032" cy="1323439"/>
          </a:xfrm>
          <a:prstGeom prst="rect">
            <a:avLst/>
          </a:prstGeom>
          <a:noFill/>
        </p:spPr>
        <p:txBody>
          <a:bodyPr wrap="none" rtlCol="0">
            <a:spAutoFit/>
          </a:bodyPr>
          <a:lstStyle/>
          <a:p>
            <a:r>
              <a:rPr lang="zh-CN" altLang="en-US" sz="2000" dirty="0">
                <a:solidFill>
                  <a:schemeClr val="bg1"/>
                </a:solidFill>
              </a:rPr>
              <a:t>软件平台：</a:t>
            </a:r>
            <a:r>
              <a:rPr lang="en-US" altLang="zh-CN" sz="2000" dirty="0">
                <a:solidFill>
                  <a:schemeClr val="bg1"/>
                </a:solidFill>
              </a:rPr>
              <a:t>	CUDA 8.0</a:t>
            </a:r>
          </a:p>
          <a:p>
            <a:r>
              <a:rPr lang="en-US" altLang="zh-CN" sz="2000" dirty="0">
                <a:solidFill>
                  <a:schemeClr val="bg1"/>
                </a:solidFill>
              </a:rPr>
              <a:t>		</a:t>
            </a:r>
            <a:r>
              <a:rPr lang="en-US" altLang="zh-CN" sz="2000" dirty="0" err="1">
                <a:solidFill>
                  <a:schemeClr val="bg1"/>
                </a:solidFill>
              </a:rPr>
              <a:t>Cudnn</a:t>
            </a:r>
            <a:r>
              <a:rPr lang="en-US" altLang="zh-CN" sz="2000" dirty="0">
                <a:solidFill>
                  <a:schemeClr val="bg1"/>
                </a:solidFill>
              </a:rPr>
              <a:t> 5.1</a:t>
            </a:r>
          </a:p>
          <a:p>
            <a:r>
              <a:rPr lang="en-US" altLang="zh-CN" sz="2000" dirty="0">
                <a:solidFill>
                  <a:schemeClr val="bg1"/>
                </a:solidFill>
              </a:rPr>
              <a:t>		TensorFlow 1.0</a:t>
            </a:r>
          </a:p>
          <a:p>
            <a:r>
              <a:rPr lang="en-US" altLang="zh-CN" sz="2000" dirty="0">
                <a:solidFill>
                  <a:schemeClr val="bg1"/>
                </a:solidFill>
              </a:rPr>
              <a:t>		Python 3.5</a:t>
            </a:r>
          </a:p>
        </p:txBody>
      </p:sp>
      <p:sp>
        <p:nvSpPr>
          <p:cNvPr id="22" name="矩形 21"/>
          <p:cNvSpPr/>
          <p:nvPr/>
        </p:nvSpPr>
        <p:spPr>
          <a:xfrm>
            <a:off x="5776365" y="4840360"/>
            <a:ext cx="6096000" cy="1631216"/>
          </a:xfrm>
          <a:prstGeom prst="rect">
            <a:avLst/>
          </a:prstGeom>
        </p:spPr>
        <p:txBody>
          <a:bodyPr>
            <a:spAutoFit/>
          </a:bodyPr>
          <a:lstStyle/>
          <a:p>
            <a:r>
              <a:rPr lang="zh-CN" altLang="en-US" sz="2000" dirty="0">
                <a:solidFill>
                  <a:schemeClr val="bg1"/>
                </a:solidFill>
              </a:rPr>
              <a:t>硬件平台：</a:t>
            </a:r>
            <a:r>
              <a:rPr lang="en-US" altLang="zh-CN" sz="2000" dirty="0">
                <a:solidFill>
                  <a:schemeClr val="bg1"/>
                </a:solidFill>
              </a:rPr>
              <a:t>	CPU</a:t>
            </a:r>
            <a:r>
              <a:rPr lang="zh-CN" altLang="en-US" sz="2000" dirty="0">
                <a:solidFill>
                  <a:schemeClr val="bg1"/>
                </a:solidFill>
              </a:rPr>
              <a:t> </a:t>
            </a:r>
            <a:r>
              <a:rPr lang="en-US" altLang="zh-CN" sz="2000" dirty="0">
                <a:solidFill>
                  <a:schemeClr val="bg1"/>
                </a:solidFill>
              </a:rPr>
              <a:t>i7-4710HQ</a:t>
            </a:r>
          </a:p>
          <a:p>
            <a:r>
              <a:rPr lang="en-US" altLang="zh-CN" sz="2000" dirty="0">
                <a:solidFill>
                  <a:schemeClr val="bg1"/>
                </a:solidFill>
              </a:rPr>
              <a:t>		GPU Nvidia GTX850M</a:t>
            </a:r>
          </a:p>
          <a:p>
            <a:r>
              <a:rPr lang="en-US" altLang="zh-CN" sz="2000" dirty="0">
                <a:solidFill>
                  <a:schemeClr val="bg1"/>
                </a:solidFill>
              </a:rPr>
              <a:t>		    CUDA</a:t>
            </a:r>
            <a:r>
              <a:rPr lang="zh-CN" altLang="en-US" sz="2000" dirty="0">
                <a:solidFill>
                  <a:schemeClr val="bg1"/>
                </a:solidFill>
              </a:rPr>
              <a:t>核心数：</a:t>
            </a:r>
            <a:r>
              <a:rPr lang="en-US" altLang="zh-CN" sz="2000" dirty="0">
                <a:solidFill>
                  <a:schemeClr val="bg1"/>
                </a:solidFill>
              </a:rPr>
              <a:t>640</a:t>
            </a:r>
          </a:p>
          <a:p>
            <a:r>
              <a:rPr lang="en-US" altLang="zh-CN" sz="2000" dirty="0">
                <a:solidFill>
                  <a:schemeClr val="bg1"/>
                </a:solidFill>
              </a:rPr>
              <a:t>		    </a:t>
            </a:r>
            <a:r>
              <a:rPr lang="zh-CN" altLang="en-US" sz="2000" dirty="0">
                <a:solidFill>
                  <a:schemeClr val="bg1"/>
                </a:solidFill>
              </a:rPr>
              <a:t>浮点运算性能：</a:t>
            </a:r>
            <a:r>
              <a:rPr lang="en-US" altLang="zh-CN" sz="2000" dirty="0">
                <a:solidFill>
                  <a:schemeClr val="bg1"/>
                </a:solidFill>
              </a:rPr>
              <a:t>1,154.6 GFLOPS</a:t>
            </a:r>
          </a:p>
          <a:p>
            <a:r>
              <a:rPr lang="en-US" altLang="zh-CN" sz="2000" dirty="0">
                <a:solidFill>
                  <a:schemeClr val="bg1"/>
                </a:solidFill>
              </a:rPr>
              <a:t>		RAM 12G DDR3L</a:t>
            </a:r>
            <a:endParaRPr lang="zh-CN" altLang="en-US" sz="2000" dirty="0"/>
          </a:p>
        </p:txBody>
      </p:sp>
    </p:spTree>
    <p:extLst>
      <p:ext uri="{BB962C8B-B14F-4D97-AF65-F5344CB8AC3E}">
        <p14:creationId xmlns:p14="http://schemas.microsoft.com/office/powerpoint/2010/main" val="12556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10" presetClass="entr" presetSubtype="0" fill="hold" grpId="0" nodeType="afterEffect">
                                  <p:stCondLst>
                                    <p:cond delay="0"/>
                                  </p:stCondLst>
                                  <p:iterate type="wd">
                                    <p:tmPct val="10000"/>
                                  </p:iterate>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iterate type="wd">
                                    <p:tmPct val="10000"/>
                                  </p:iterate>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20" grpId="0" animBg="1"/>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5" name="矩形 4"/>
          <p:cNvSpPr/>
          <p:nvPr/>
        </p:nvSpPr>
        <p:spPr>
          <a:xfrm>
            <a:off x="901664" y="4485116"/>
            <a:ext cx="2303836" cy="461665"/>
          </a:xfrm>
          <a:prstGeom prst="rect">
            <a:avLst/>
          </a:prstGeom>
        </p:spPr>
        <p:txBody>
          <a:bodyPr wrap="none">
            <a:spAutoFit/>
          </a:bodyPr>
          <a:lstStyle/>
          <a:p>
            <a:pPr algn="r"/>
            <a:r>
              <a:rPr lang="zh-CN" altLang="en-US" sz="2400" b="1" dirty="0">
                <a:solidFill>
                  <a:srgbClr val="376092"/>
                </a:solidFill>
                <a:cs typeface="+mn-ea"/>
                <a:sym typeface="+mn-lt"/>
              </a:rPr>
              <a:t>去噪算法 </a:t>
            </a:r>
            <a:r>
              <a:rPr lang="en-US" altLang="zh-CN" sz="2400" b="1" dirty="0">
                <a:solidFill>
                  <a:srgbClr val="376092"/>
                </a:solidFill>
                <a:cs typeface="+mn-ea"/>
                <a:sym typeface="+mn-lt"/>
              </a:rPr>
              <a:t>· </a:t>
            </a:r>
            <a:r>
              <a:rPr lang="zh-CN" altLang="en-US" sz="2400" b="1" dirty="0">
                <a:solidFill>
                  <a:srgbClr val="376092"/>
                </a:solidFill>
                <a:cs typeface="+mn-ea"/>
                <a:sym typeface="+mn-lt"/>
              </a:rPr>
              <a:t>衡量</a:t>
            </a:r>
          </a:p>
        </p:txBody>
      </p:sp>
      <p:grpSp>
        <p:nvGrpSpPr>
          <p:cNvPr id="14" name="组合 13"/>
          <p:cNvGrpSpPr/>
          <p:nvPr/>
        </p:nvGrpSpPr>
        <p:grpSpPr>
          <a:xfrm>
            <a:off x="6515100" y="1143383"/>
            <a:ext cx="2654300" cy="5124021"/>
            <a:chOff x="7226300" y="1415003"/>
            <a:chExt cx="2311400" cy="4325396"/>
          </a:xfrm>
        </p:grpSpPr>
        <p:sp>
          <p:nvSpPr>
            <p:cNvPr id="15" name="矩形 14"/>
            <p:cNvSpPr/>
            <p:nvPr/>
          </p:nvSpPr>
          <p:spPr>
            <a:xfrm>
              <a:off x="7226300" y="1415003"/>
              <a:ext cx="2311400" cy="11944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6" name="矩形 15"/>
            <p:cNvSpPr/>
            <p:nvPr/>
          </p:nvSpPr>
          <p:spPr>
            <a:xfrm>
              <a:off x="7226300" y="2609439"/>
              <a:ext cx="2311400" cy="260602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7" name="矩形 16"/>
            <p:cNvSpPr/>
            <p:nvPr/>
          </p:nvSpPr>
          <p:spPr>
            <a:xfrm>
              <a:off x="7226300" y="5215466"/>
              <a:ext cx="2311400" cy="5249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p:cNvSpPr/>
            <p:nvPr/>
          </p:nvSpPr>
          <p:spPr>
            <a:xfrm>
              <a:off x="7899571" y="1689056"/>
              <a:ext cx="964858" cy="605112"/>
            </a:xfrm>
            <a:prstGeom prst="rect">
              <a:avLst/>
            </a:prstGeom>
          </p:spPr>
          <p:txBody>
            <a:bodyPr wrap="none">
              <a:spAutoFit/>
            </a:bodyPr>
            <a:lstStyle/>
            <a:p>
              <a:pPr algn="ctr"/>
              <a:r>
                <a:rPr lang="en-US" altLang="zh-CN" dirty="0">
                  <a:solidFill>
                    <a:schemeClr val="bg1"/>
                  </a:solidFill>
                  <a:cs typeface="+mn-ea"/>
                  <a:sym typeface="+mn-lt"/>
                </a:rPr>
                <a:t>Details</a:t>
              </a:r>
            </a:p>
            <a:p>
              <a:pPr algn="ctr"/>
              <a:r>
                <a:rPr lang="zh-CN" altLang="en-US" b="1" dirty="0">
                  <a:solidFill>
                    <a:schemeClr val="bg1"/>
                  </a:solidFill>
                  <a:cs typeface="+mn-ea"/>
                  <a:sym typeface="+mn-lt"/>
                </a:rPr>
                <a:t>细节保留</a:t>
              </a:r>
            </a:p>
          </p:txBody>
        </p:sp>
        <p:sp>
          <p:nvSpPr>
            <p:cNvPr id="19" name="矩形 18"/>
            <p:cNvSpPr/>
            <p:nvPr/>
          </p:nvSpPr>
          <p:spPr>
            <a:xfrm>
              <a:off x="8776937" y="5293266"/>
              <a:ext cx="625492" cy="369332"/>
            </a:xfrm>
            <a:prstGeom prst="rect">
              <a:avLst/>
            </a:prstGeom>
          </p:spPr>
          <p:txBody>
            <a:bodyPr wrap="none">
              <a:spAutoFit/>
            </a:bodyPr>
            <a:lstStyle/>
            <a:p>
              <a:pPr algn="r"/>
              <a:r>
                <a:rPr lang="en-US" altLang="zh-CN" dirty="0">
                  <a:solidFill>
                    <a:schemeClr val="bg1"/>
                  </a:solidFill>
                  <a:cs typeface="+mn-ea"/>
                  <a:sym typeface="+mn-lt"/>
                </a:rPr>
                <a:t>Two</a:t>
              </a:r>
              <a:endParaRPr lang="zh-CN" altLang="en-US" b="1" dirty="0">
                <a:solidFill>
                  <a:schemeClr val="bg1"/>
                </a:solidFill>
                <a:cs typeface="+mn-ea"/>
                <a:sym typeface="+mn-lt"/>
              </a:endParaRPr>
            </a:p>
          </p:txBody>
        </p:sp>
        <p:sp>
          <p:nvSpPr>
            <p:cNvPr id="20" name="矩形 19"/>
            <p:cNvSpPr/>
            <p:nvPr/>
          </p:nvSpPr>
          <p:spPr>
            <a:xfrm>
              <a:off x="7325824" y="2685083"/>
              <a:ext cx="2112352" cy="1672453"/>
            </a:xfrm>
            <a:prstGeom prst="rect">
              <a:avLst/>
            </a:prstGeom>
          </p:spPr>
          <p:txBody>
            <a:bodyPr wrap="square">
              <a:spAutoFit/>
            </a:bodyPr>
            <a:lstStyle/>
            <a:p>
              <a:pPr>
                <a:lnSpc>
                  <a:spcPct val="130000"/>
                </a:lnSpc>
              </a:pPr>
              <a:r>
                <a:rPr lang="zh-CN" altLang="en-US" sz="1600" dirty="0">
                  <a:cs typeface="+mn-ea"/>
                  <a:sym typeface="+mn-lt"/>
                </a:rPr>
                <a:t>噪声包含很多高频信息，同时，细节也是高频信息。很难实现将噪声和细节完全分离。因此细节保留也是一个衡量去噪算法的一个标准。</a:t>
              </a:r>
              <a:endParaRPr lang="zh-CN" altLang="en-US" sz="1600" dirty="0"/>
            </a:p>
          </p:txBody>
        </p:sp>
      </p:grpSp>
      <p:grpSp>
        <p:nvGrpSpPr>
          <p:cNvPr id="21" name="组合 20"/>
          <p:cNvGrpSpPr/>
          <p:nvPr/>
        </p:nvGrpSpPr>
        <p:grpSpPr>
          <a:xfrm>
            <a:off x="9168593" y="1143383"/>
            <a:ext cx="2654300" cy="5124021"/>
            <a:chOff x="9537700" y="1415003"/>
            <a:chExt cx="2311400" cy="4325396"/>
          </a:xfrm>
        </p:grpSpPr>
        <p:sp>
          <p:nvSpPr>
            <p:cNvPr id="22" name="矩形 21"/>
            <p:cNvSpPr/>
            <p:nvPr/>
          </p:nvSpPr>
          <p:spPr>
            <a:xfrm>
              <a:off x="9537700" y="1415003"/>
              <a:ext cx="2311400" cy="11944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9537700" y="2609439"/>
              <a:ext cx="2311400" cy="260602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537700" y="5215466"/>
              <a:ext cx="2311400" cy="524933"/>
            </a:xfrm>
            <a:prstGeom prst="rect">
              <a:avLst/>
            </a:prstGeom>
            <a:solidFill>
              <a:srgbClr val="318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009958" y="1689056"/>
              <a:ext cx="1366881" cy="605112"/>
            </a:xfrm>
            <a:prstGeom prst="rect">
              <a:avLst/>
            </a:prstGeom>
          </p:spPr>
          <p:txBody>
            <a:bodyPr wrap="none">
              <a:spAutoFit/>
            </a:bodyPr>
            <a:lstStyle/>
            <a:p>
              <a:pPr algn="ctr"/>
              <a:r>
                <a:rPr lang="en-US" altLang="zh-CN" dirty="0">
                  <a:solidFill>
                    <a:schemeClr val="bg1"/>
                  </a:solidFill>
                  <a:cs typeface="+mn-ea"/>
                  <a:sym typeface="+mn-lt"/>
                </a:rPr>
                <a:t>Time</a:t>
              </a:r>
            </a:p>
            <a:p>
              <a:pPr algn="ctr"/>
              <a:r>
                <a:rPr lang="zh-CN" altLang="en-US" b="1" dirty="0">
                  <a:solidFill>
                    <a:schemeClr val="bg1"/>
                  </a:solidFill>
                  <a:cs typeface="+mn-ea"/>
                  <a:sym typeface="+mn-lt"/>
                </a:rPr>
                <a:t>算法运行时间</a:t>
              </a:r>
            </a:p>
          </p:txBody>
        </p:sp>
        <p:sp>
          <p:nvSpPr>
            <p:cNvPr id="26" name="矩形 25"/>
            <p:cNvSpPr/>
            <p:nvPr/>
          </p:nvSpPr>
          <p:spPr>
            <a:xfrm>
              <a:off x="10915254" y="5293266"/>
              <a:ext cx="793808" cy="369332"/>
            </a:xfrm>
            <a:prstGeom prst="rect">
              <a:avLst/>
            </a:prstGeom>
          </p:spPr>
          <p:txBody>
            <a:bodyPr wrap="none">
              <a:spAutoFit/>
            </a:bodyPr>
            <a:lstStyle/>
            <a:p>
              <a:pPr algn="ctr"/>
              <a:r>
                <a:rPr lang="en-US" altLang="zh-CN" dirty="0">
                  <a:solidFill>
                    <a:schemeClr val="bg1"/>
                  </a:solidFill>
                  <a:cs typeface="+mn-ea"/>
                  <a:sym typeface="+mn-lt"/>
                </a:rPr>
                <a:t>Three</a:t>
              </a:r>
              <a:endParaRPr lang="zh-CN" altLang="en-US" b="1" dirty="0">
                <a:solidFill>
                  <a:schemeClr val="bg1"/>
                </a:solidFill>
                <a:cs typeface="+mn-ea"/>
                <a:sym typeface="+mn-lt"/>
              </a:endParaRPr>
            </a:p>
          </p:txBody>
        </p:sp>
        <p:sp>
          <p:nvSpPr>
            <p:cNvPr id="27" name="矩形 26"/>
            <p:cNvSpPr/>
            <p:nvPr/>
          </p:nvSpPr>
          <p:spPr>
            <a:xfrm>
              <a:off x="9637223" y="2685083"/>
              <a:ext cx="2112352" cy="1732912"/>
            </a:xfrm>
            <a:prstGeom prst="rect">
              <a:avLst/>
            </a:prstGeom>
          </p:spPr>
          <p:txBody>
            <a:bodyPr wrap="square">
              <a:spAutoFit/>
            </a:bodyPr>
            <a:lstStyle/>
            <a:p>
              <a:pPr>
                <a:lnSpc>
                  <a:spcPct val="130000"/>
                </a:lnSpc>
              </a:pPr>
              <a:r>
                <a:rPr lang="zh-CN" altLang="en-US" sz="1400" dirty="0"/>
                <a:t>在当前信息爆炸的时代，算法拥有较高性能对减轻服务器压力、移动终端压力有着重要的意义。这里我们在同一个硬件平台上对算法运行时间进行测量对比以比较算法的性能</a:t>
              </a:r>
            </a:p>
          </p:txBody>
        </p:sp>
      </p:grpSp>
      <p:sp>
        <p:nvSpPr>
          <p:cNvPr id="28" name="Freeform 7"/>
          <p:cNvSpPr>
            <a:spLocks noEditPoints="1"/>
          </p:cNvSpPr>
          <p:nvPr/>
        </p:nvSpPr>
        <p:spPr bwMode="auto">
          <a:xfrm>
            <a:off x="1541782" y="2271248"/>
            <a:ext cx="1023601" cy="1740366"/>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6" name="组合 35"/>
          <p:cNvGrpSpPr/>
          <p:nvPr/>
        </p:nvGrpSpPr>
        <p:grpSpPr>
          <a:xfrm>
            <a:off x="3860799" y="1143382"/>
            <a:ext cx="2711040" cy="5556417"/>
            <a:chOff x="3860799" y="1143382"/>
            <a:chExt cx="2711040" cy="5556417"/>
          </a:xfrm>
        </p:grpSpPr>
        <p:grpSp>
          <p:nvGrpSpPr>
            <p:cNvPr id="7" name="组合 6"/>
            <p:cNvGrpSpPr/>
            <p:nvPr/>
          </p:nvGrpSpPr>
          <p:grpSpPr>
            <a:xfrm>
              <a:off x="3860799" y="1143382"/>
              <a:ext cx="2654300" cy="5556417"/>
              <a:chOff x="4914900" y="1415003"/>
              <a:chExt cx="2311400" cy="4690399"/>
            </a:xfrm>
          </p:grpSpPr>
          <p:sp>
            <p:nvSpPr>
              <p:cNvPr id="8" name="矩形 7"/>
              <p:cNvSpPr/>
              <p:nvPr/>
            </p:nvSpPr>
            <p:spPr>
              <a:xfrm>
                <a:off x="4914900" y="1415003"/>
                <a:ext cx="2311400" cy="1194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914900" y="2609439"/>
                <a:ext cx="2311400" cy="260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14900" y="5215466"/>
                <a:ext cx="2311400" cy="5249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513064" y="1689056"/>
                <a:ext cx="1165869" cy="605112"/>
              </a:xfrm>
              <a:prstGeom prst="rect">
                <a:avLst/>
              </a:prstGeom>
            </p:spPr>
            <p:txBody>
              <a:bodyPr wrap="none">
                <a:spAutoFit/>
              </a:bodyPr>
              <a:lstStyle/>
              <a:p>
                <a:pPr algn="ctr"/>
                <a:r>
                  <a:rPr lang="en-US" altLang="zh-CN" dirty="0">
                    <a:solidFill>
                      <a:schemeClr val="bg1"/>
                    </a:solidFill>
                    <a:cs typeface="+mn-ea"/>
                    <a:sym typeface="+mn-lt"/>
                  </a:rPr>
                  <a:t>PSNR</a:t>
                </a:r>
              </a:p>
              <a:p>
                <a:pPr algn="ctr"/>
                <a:r>
                  <a:rPr lang="zh-CN" altLang="en-US" b="1" dirty="0">
                    <a:solidFill>
                      <a:schemeClr val="bg1"/>
                    </a:solidFill>
                    <a:cs typeface="+mn-ea"/>
                    <a:sym typeface="+mn-lt"/>
                  </a:rPr>
                  <a:t>峰值信噪比</a:t>
                </a:r>
              </a:p>
            </p:txBody>
          </p:sp>
          <p:sp>
            <p:nvSpPr>
              <p:cNvPr id="12" name="矩形 11"/>
              <p:cNvSpPr/>
              <p:nvPr/>
            </p:nvSpPr>
            <p:spPr>
              <a:xfrm>
                <a:off x="6408722" y="5293266"/>
                <a:ext cx="679994" cy="369332"/>
              </a:xfrm>
              <a:prstGeom prst="rect">
                <a:avLst/>
              </a:prstGeom>
            </p:spPr>
            <p:txBody>
              <a:bodyPr wrap="none">
                <a:spAutoFit/>
              </a:bodyPr>
              <a:lstStyle/>
              <a:p>
                <a:pPr algn="ctr"/>
                <a:r>
                  <a:rPr lang="en-US" altLang="zh-CN" dirty="0">
                    <a:solidFill>
                      <a:schemeClr val="bg1"/>
                    </a:solidFill>
                    <a:cs typeface="+mn-ea"/>
                    <a:sym typeface="+mn-lt"/>
                  </a:rPr>
                  <a:t>ONE</a:t>
                </a:r>
                <a:endParaRPr lang="zh-CN" altLang="en-US" b="1" dirty="0">
                  <a:solidFill>
                    <a:schemeClr val="bg1"/>
                  </a:solidFill>
                  <a:cs typeface="+mn-ea"/>
                  <a:sym typeface="+mn-lt"/>
                </a:endParaRPr>
              </a:p>
            </p:txBody>
          </p:sp>
          <p:sp>
            <p:nvSpPr>
              <p:cNvPr id="13" name="矩形 12"/>
              <p:cNvSpPr/>
              <p:nvPr/>
            </p:nvSpPr>
            <p:spPr>
              <a:xfrm>
                <a:off x="4976365" y="2685083"/>
                <a:ext cx="2112352" cy="3420319"/>
              </a:xfrm>
              <a:prstGeom prst="rect">
                <a:avLst/>
              </a:prstGeom>
            </p:spPr>
            <p:txBody>
              <a:bodyPr wrap="square">
                <a:spAutoFit/>
              </a:bodyPr>
              <a:lstStyle/>
              <a:p>
                <a:pPr>
                  <a:lnSpc>
                    <a:spcPct val="130000"/>
                  </a:lnSpc>
                </a:pPr>
                <a:r>
                  <a:rPr lang="zh-CN" altLang="en-US" sz="1200" dirty="0">
                    <a:cs typeface="+mn-ea"/>
                    <a:sym typeface="+mn-lt"/>
                  </a:rPr>
                  <a:t>峰值信噪比的计算：</a:t>
                </a: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r>
                  <a:rPr lang="zh-CN" altLang="en-US" sz="1400" dirty="0">
                    <a:cs typeface="+mn-ea"/>
                    <a:sym typeface="+mn-lt"/>
                  </a:rPr>
                  <a:t>其中</a:t>
                </a:r>
                <a:r>
                  <a:rPr lang="en-US" altLang="zh-CN" sz="1400" dirty="0">
                    <a:cs typeface="+mn-ea"/>
                    <a:sym typeface="+mn-lt"/>
                  </a:rPr>
                  <a:t>MAX</a:t>
                </a:r>
                <a:r>
                  <a:rPr lang="zh-CN" altLang="en-US" sz="1400" dirty="0">
                    <a:cs typeface="+mn-ea"/>
                    <a:sym typeface="+mn-lt"/>
                  </a:rPr>
                  <a:t>指的是当前情况下可能的最大值，对于</a:t>
                </a:r>
                <a:r>
                  <a:rPr lang="en-US" altLang="zh-CN" sz="1400" dirty="0">
                    <a:cs typeface="+mn-ea"/>
                    <a:sym typeface="+mn-lt"/>
                  </a:rPr>
                  <a:t>24</a:t>
                </a:r>
                <a:r>
                  <a:rPr lang="zh-CN" altLang="en-US" sz="1400" dirty="0">
                    <a:cs typeface="+mn-ea"/>
                    <a:sym typeface="+mn-lt"/>
                  </a:rPr>
                  <a:t>位真彩色图像，</a:t>
                </a:r>
                <a:r>
                  <a:rPr lang="en-US" altLang="zh-CN" sz="1400" dirty="0">
                    <a:cs typeface="+mn-ea"/>
                    <a:sym typeface="+mn-lt"/>
                  </a:rPr>
                  <a:t>MAX = 255</a:t>
                </a:r>
              </a:p>
              <a:p>
                <a:pPr>
                  <a:lnSpc>
                    <a:spcPct val="130000"/>
                  </a:lnSpc>
                </a:pPr>
                <a:r>
                  <a:rPr lang="zh-CN" altLang="en-US" sz="1400" dirty="0">
                    <a:cs typeface="+mn-ea"/>
                    <a:sym typeface="+mn-lt"/>
                  </a:rPr>
                  <a:t>另外，信噪比也能作为衡量去噪效果的标准</a:t>
                </a:r>
                <a:endParaRPr lang="en-US" altLang="zh-CN" sz="14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zh-CN" altLang="en-US" sz="1200" dirty="0"/>
              </a:p>
            </p:txBody>
          </p:sp>
        </p:grpSp>
        <p:graphicFrame>
          <p:nvGraphicFramePr>
            <p:cNvPr id="32" name="对象 31"/>
            <p:cNvGraphicFramePr>
              <a:graphicFrameLocks noChangeAspect="1"/>
            </p:cNvGraphicFramePr>
            <p:nvPr>
              <p:extLst>
                <p:ext uri="{D42A27DB-BD31-4B8C-83A1-F6EECF244321}">
                  <p14:modId xmlns:p14="http://schemas.microsoft.com/office/powerpoint/2010/main" val="654161291"/>
                </p:ext>
              </p:extLst>
            </p:nvPr>
          </p:nvGraphicFramePr>
          <p:xfrm>
            <a:off x="4020446" y="3512999"/>
            <a:ext cx="2284416" cy="588951"/>
          </p:xfrm>
          <a:graphic>
            <a:graphicData uri="http://schemas.openxmlformats.org/presentationml/2006/ole">
              <mc:AlternateContent xmlns:mc="http://schemas.openxmlformats.org/markup-compatibility/2006">
                <mc:Choice xmlns:v="urn:schemas-microsoft-com:vml" Requires="v">
                  <p:oleObj spid="_x0000_s3655" name="Equation" r:id="rId4" imgW="1625400" imgH="419040" progId="Equation.DSMT4">
                    <p:embed/>
                  </p:oleObj>
                </mc:Choice>
                <mc:Fallback>
                  <p:oleObj name="Equation" r:id="rId4" imgW="1625400" imgH="419040" progId="Equation.DSMT4">
                    <p:embed/>
                    <p:pic>
                      <p:nvPicPr>
                        <p:cNvPr id="0" name=""/>
                        <p:cNvPicPr/>
                        <p:nvPr/>
                      </p:nvPicPr>
                      <p:blipFill>
                        <a:blip r:embed="rId5"/>
                        <a:stretch>
                          <a:fillRect/>
                        </a:stretch>
                      </p:blipFill>
                      <p:spPr>
                        <a:xfrm>
                          <a:off x="4020446" y="3512999"/>
                          <a:ext cx="2284416" cy="588951"/>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451508008"/>
                </p:ext>
              </p:extLst>
            </p:nvPr>
          </p:nvGraphicFramePr>
          <p:xfrm>
            <a:off x="3894084" y="2931835"/>
            <a:ext cx="2677755" cy="574978"/>
          </p:xfrm>
          <a:graphic>
            <a:graphicData uri="http://schemas.openxmlformats.org/presentationml/2006/ole">
              <mc:AlternateContent xmlns:mc="http://schemas.openxmlformats.org/markup-compatibility/2006">
                <mc:Choice xmlns:v="urn:schemas-microsoft-com:vml" Requires="v">
                  <p:oleObj spid="_x0000_s3656" name="Equation" r:id="rId6" imgW="2070000" imgH="444240" progId="Equation.DSMT4">
                    <p:embed/>
                  </p:oleObj>
                </mc:Choice>
                <mc:Fallback>
                  <p:oleObj name="Equation" r:id="rId6" imgW="2070000" imgH="444240" progId="Equation.DSMT4">
                    <p:embed/>
                    <p:pic>
                      <p:nvPicPr>
                        <p:cNvPr id="0" name=""/>
                        <p:cNvPicPr/>
                        <p:nvPr/>
                      </p:nvPicPr>
                      <p:blipFill>
                        <a:blip r:embed="rId7"/>
                        <a:stretch>
                          <a:fillRect/>
                        </a:stretch>
                      </p:blipFill>
                      <p:spPr>
                        <a:xfrm>
                          <a:off x="3894084" y="2931835"/>
                          <a:ext cx="2677755" cy="574978"/>
                        </a:xfrm>
                        <a:prstGeom prst="rect">
                          <a:avLst/>
                        </a:prstGeom>
                      </p:spPr>
                    </p:pic>
                  </p:oleObj>
                </mc:Fallback>
              </mc:AlternateContent>
            </a:graphicData>
          </a:graphic>
        </p:graphicFrame>
      </p:grpSp>
    </p:spTree>
    <p:extLst>
      <p:ext uri="{BB962C8B-B14F-4D97-AF65-F5344CB8AC3E}">
        <p14:creationId xmlns:p14="http://schemas.microsoft.com/office/powerpoint/2010/main" val="3166246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5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结果分析</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04</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结果分析</a:t>
            </a:r>
          </a:p>
        </p:txBody>
      </p:sp>
      <p:sp>
        <p:nvSpPr>
          <p:cNvPr id="9" name="文本占位符 8"/>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12"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13" name="椭圆 12"/>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Tree>
    <p:extLst>
      <p:ext uri="{BB962C8B-B14F-4D97-AF65-F5344CB8AC3E}">
        <p14:creationId xmlns:p14="http://schemas.microsoft.com/office/powerpoint/2010/main" val="37346451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2"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32030" y="1528715"/>
            <a:ext cx="3819097" cy="362708"/>
          </a:xfrm>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a:xfrm>
            <a:off x="5800714" y="1293188"/>
            <a:ext cx="1131316" cy="833761"/>
          </a:xfrm>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a:xfrm>
            <a:off x="6932030" y="2682096"/>
            <a:ext cx="3819097" cy="362708"/>
          </a:xfrm>
        </p:spPr>
        <p:txBody>
          <a:bodyPr>
            <a:normAutofit lnSpcReduction="10000"/>
          </a:bodyPr>
          <a:lstStyle/>
          <a:p>
            <a:r>
              <a:rPr kumimoji="1" lang="zh-CN" altLang="en-US" dirty="0"/>
              <a:t>网络模型</a:t>
            </a:r>
          </a:p>
        </p:txBody>
      </p:sp>
      <p:sp>
        <p:nvSpPr>
          <p:cNvPr id="5" name="文本占位符 4"/>
          <p:cNvSpPr>
            <a:spLocks noGrp="1"/>
          </p:cNvSpPr>
          <p:nvPr>
            <p:ph type="body" sz="quarter" idx="13"/>
          </p:nvPr>
        </p:nvSpPr>
        <p:spPr>
          <a:xfrm>
            <a:off x="5800714" y="2446569"/>
            <a:ext cx="1131316" cy="833761"/>
          </a:xfrm>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a:xfrm>
            <a:off x="6932030" y="3835477"/>
            <a:ext cx="3819097" cy="362708"/>
          </a:xfrm>
        </p:spPr>
        <p:txBody>
          <a:bodyPr>
            <a:normAutofit lnSpcReduction="10000"/>
          </a:bodyPr>
          <a:lstStyle/>
          <a:p>
            <a:r>
              <a:rPr kumimoji="1" lang="zh-CN" altLang="en-US" dirty="0"/>
              <a:t>训练数据</a:t>
            </a:r>
          </a:p>
        </p:txBody>
      </p:sp>
      <p:sp>
        <p:nvSpPr>
          <p:cNvPr id="7" name="文本占位符 6"/>
          <p:cNvSpPr>
            <a:spLocks noGrp="1"/>
          </p:cNvSpPr>
          <p:nvPr>
            <p:ph type="body" sz="quarter" idx="18"/>
          </p:nvPr>
        </p:nvSpPr>
        <p:spPr>
          <a:xfrm>
            <a:off x="5800714" y="3599950"/>
            <a:ext cx="1131316" cy="833761"/>
          </a:xfrm>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a:xfrm>
            <a:off x="6932030" y="4988857"/>
            <a:ext cx="3819097" cy="362708"/>
          </a:xfrm>
        </p:spPr>
        <p:txBody>
          <a:bodyPr>
            <a:normAutofit lnSpcReduction="10000"/>
          </a:bodyPr>
          <a:lstStyle/>
          <a:p>
            <a:r>
              <a:rPr kumimoji="1" lang="zh-CN" altLang="en-US" dirty="0"/>
              <a:t>结果分析</a:t>
            </a:r>
          </a:p>
        </p:txBody>
      </p:sp>
      <p:sp>
        <p:nvSpPr>
          <p:cNvPr id="9" name="文本占位符 8"/>
          <p:cNvSpPr>
            <a:spLocks noGrp="1"/>
          </p:cNvSpPr>
          <p:nvPr>
            <p:ph type="body" sz="quarter" idx="20"/>
          </p:nvPr>
        </p:nvSpPr>
        <p:spPr>
          <a:xfrm>
            <a:off x="5800714" y="4753331"/>
            <a:ext cx="1131316" cy="833761"/>
          </a:xfrm>
        </p:spPr>
        <p:txBody>
          <a:bodyPr>
            <a:normAutofit lnSpcReduction="10000"/>
          </a:bodyPr>
          <a:lstStyle/>
          <a:p>
            <a:r>
              <a:rPr kumimoji="1" lang="en-US" altLang="zh-CN" dirty="0"/>
              <a:t>04</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50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2">
                                            <p:txEl>
                                              <p:pRg st="0" end="0"/>
                                            </p:txEl>
                                          </p:spTgt>
                                        </p:tgtEl>
                                      </p:cBhvr>
                                    </p:animEffect>
                                  </p:childTnLst>
                                </p:cTn>
                              </p:par>
                              <p:par>
                                <p:cTn id="20" presetID="12" presetClass="entr" presetSubtype="2"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5">
                                            <p:txEl>
                                              <p:pRg st="0" end="0"/>
                                            </p:txEl>
                                          </p:spTgt>
                                        </p:tgtEl>
                                      </p:cBhvr>
                                    </p:animEffect>
                                  </p:childTnLst>
                                </p:cTn>
                              </p:par>
                              <p:par>
                                <p:cTn id="24" presetID="12" presetClass="entr" presetSubtype="2" fill="hold" grpId="0" nodeType="withEffect">
                                  <p:stCondLst>
                                    <p:cond delay="250"/>
                                  </p:stCondLst>
                                  <p:childTnLst>
                                    <p:set>
                                      <p:cBhvr>
                                        <p:cTn id="25" dur="1" fill="hold">
                                          <p:stCondLst>
                                            <p:cond delay="0"/>
                                          </p:stCondLst>
                                        </p:cTn>
                                        <p:tgtEl>
                                          <p:spTgt spid="4">
                                            <p:txEl>
                                              <p:pRg st="0" end="0"/>
                                            </p:txEl>
                                          </p:spTgt>
                                        </p:tgtEl>
                                        <p:attrNameLst>
                                          <p:attrName>style.visibility</p:attrName>
                                        </p:attrNameLst>
                                      </p:cBhvr>
                                      <p:to>
                                        <p:strVal val="visible"/>
                                      </p:to>
                                    </p:set>
                                    <p:anim calcmode="lin" valueType="num">
                                      <p:cBhvr additive="base">
                                        <p:cTn id="26"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7" dur="500"/>
                                        <p:tgtEl>
                                          <p:spTgt spid="4">
                                            <p:txEl>
                                              <p:pRg st="0" end="0"/>
                                            </p:txEl>
                                          </p:spTgt>
                                        </p:tgtEl>
                                      </p:cBhvr>
                                    </p:animEffect>
                                  </p:childTnLst>
                                </p:cTn>
                              </p:par>
                              <p:par>
                                <p:cTn id="28" presetID="12" presetClass="entr" presetSubtype="2" fill="hold" grpId="0" nodeType="withEffect">
                                  <p:stCondLst>
                                    <p:cond delay="50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additive="base">
                                        <p:cTn id="30"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1" dur="500"/>
                                        <p:tgtEl>
                                          <p:spTgt spid="7">
                                            <p:txEl>
                                              <p:pRg st="0" end="0"/>
                                            </p:txEl>
                                          </p:spTgt>
                                        </p:tgtEl>
                                      </p:cBhvr>
                                    </p:animEffect>
                                  </p:childTnLst>
                                </p:cTn>
                              </p:par>
                              <p:par>
                                <p:cTn id="32" presetID="12" presetClass="entr" presetSubtype="2" fill="hold" grpId="0" nodeType="withEffect">
                                  <p:stCondLst>
                                    <p:cond delay="500"/>
                                  </p:stCondLst>
                                  <p:childTnLst>
                                    <p:set>
                                      <p:cBhvr>
                                        <p:cTn id="33" dur="1" fill="hold">
                                          <p:stCondLst>
                                            <p:cond delay="0"/>
                                          </p:stCondLst>
                                        </p:cTn>
                                        <p:tgtEl>
                                          <p:spTgt spid="6">
                                            <p:txEl>
                                              <p:pRg st="0" end="0"/>
                                            </p:txEl>
                                          </p:spTgt>
                                        </p:tgtEl>
                                        <p:attrNameLst>
                                          <p:attrName>style.visibility</p:attrName>
                                        </p:attrNameLst>
                                      </p:cBhvr>
                                      <p:to>
                                        <p:strVal val="visible"/>
                                      </p:to>
                                    </p:set>
                                    <p:anim calcmode="lin" valueType="num">
                                      <p:cBhvr additive="base">
                                        <p:cTn id="34" dur="50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5" dur="500"/>
                                        <p:tgtEl>
                                          <p:spTgt spid="6">
                                            <p:txEl>
                                              <p:pRg st="0" end="0"/>
                                            </p:txEl>
                                          </p:spTgt>
                                        </p:tgtEl>
                                      </p:cBhvr>
                                    </p:animEffect>
                                  </p:childTnLst>
                                </p:cTn>
                              </p:par>
                              <p:par>
                                <p:cTn id="36" presetID="12" presetClass="entr" presetSubtype="2" fill="hold" grpId="0" nodeType="withEffect">
                                  <p:stCondLst>
                                    <p:cond delay="750"/>
                                  </p:stCondLst>
                                  <p:childTnLst>
                                    <p:set>
                                      <p:cBhvr>
                                        <p:cTn id="37" dur="1" fill="hold">
                                          <p:stCondLst>
                                            <p:cond delay="0"/>
                                          </p:stCondLst>
                                        </p:cTn>
                                        <p:tgtEl>
                                          <p:spTgt spid="9">
                                            <p:txEl>
                                              <p:pRg st="0" end="0"/>
                                            </p:txEl>
                                          </p:spTgt>
                                        </p:tgtEl>
                                        <p:attrNameLst>
                                          <p:attrName>style.visibility</p:attrName>
                                        </p:attrNameLst>
                                      </p:cBhvr>
                                      <p:to>
                                        <p:strVal val="visible"/>
                                      </p:to>
                                    </p:set>
                                    <p:anim calcmode="lin" valueType="num">
                                      <p:cBhvr additive="base">
                                        <p:cTn id="38"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39" dur="500"/>
                                        <p:tgtEl>
                                          <p:spTgt spid="9">
                                            <p:txEl>
                                              <p:pRg st="0" end="0"/>
                                            </p:txEl>
                                          </p:spTgt>
                                        </p:tgtEl>
                                      </p:cBhvr>
                                    </p:animEffect>
                                  </p:childTnLst>
                                </p:cTn>
                              </p:par>
                              <p:par>
                                <p:cTn id="40" presetID="12" presetClass="entr" presetSubtype="2" fill="hold" grpId="0" nodeType="withEffect">
                                  <p:stCondLst>
                                    <p:cond delay="75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4"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5" name="椭圆 4"/>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6" name="椭圆 5"/>
          <p:cNvSpPr/>
          <p:nvPr/>
        </p:nvSpPr>
        <p:spPr>
          <a:xfrm>
            <a:off x="7807829" y="2092711"/>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未知噪声水平</a:t>
            </a:r>
          </a:p>
        </p:txBody>
      </p:sp>
      <p:sp>
        <p:nvSpPr>
          <p:cNvPr id="7" name="椭圆 6"/>
          <p:cNvSpPr/>
          <p:nvPr/>
        </p:nvSpPr>
        <p:spPr>
          <a:xfrm>
            <a:off x="3089971" y="3930483"/>
            <a:ext cx="1503006" cy="1503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不同尺寸、多通道</a:t>
            </a:r>
          </a:p>
        </p:txBody>
      </p:sp>
      <p:sp>
        <p:nvSpPr>
          <p:cNvPr id="10" name="椭圆 9"/>
          <p:cNvSpPr/>
          <p:nvPr/>
        </p:nvSpPr>
        <p:spPr>
          <a:xfrm>
            <a:off x="1438219" y="4876335"/>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Filter</a:t>
            </a:r>
            <a:endParaRPr kumimoji="1" lang="zh-CN" altLang="en-US" dirty="0">
              <a:solidFill>
                <a:schemeClr val="bg1"/>
              </a:solidFill>
            </a:endParaRPr>
          </a:p>
        </p:txBody>
      </p:sp>
      <p:sp>
        <p:nvSpPr>
          <p:cNvPr id="11" name="椭圆 10"/>
          <p:cNvSpPr/>
          <p:nvPr/>
        </p:nvSpPr>
        <p:spPr>
          <a:xfrm>
            <a:off x="1521772" y="3181988"/>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bg1"/>
                </a:solidFill>
              </a:rPr>
              <a:t>Conv</a:t>
            </a:r>
            <a:endParaRPr kumimoji="1" lang="zh-CN" altLang="en-US" sz="1600" dirty="0">
              <a:solidFill>
                <a:schemeClr val="bg1"/>
              </a:solidFill>
            </a:endParaRPr>
          </a:p>
        </p:txBody>
      </p:sp>
      <mc:AlternateContent xmlns:mc="http://schemas.openxmlformats.org/markup-compatibility/2006" xmlns:a14="http://schemas.microsoft.com/office/drawing/2010/main">
        <mc:Choice Requires="a14">
          <p:sp>
            <p:nvSpPr>
              <p:cNvPr id="12" name="椭圆 11"/>
              <p:cNvSpPr/>
              <p:nvPr/>
            </p:nvSpPr>
            <p:spPr>
              <a:xfrm>
                <a:off x="10260651" y="1478099"/>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𝜎</m:t>
                      </m:r>
                      <m:r>
                        <a:rPr lang="zh-CN" altLang="en-US" sz="1600">
                          <a:solidFill>
                            <a:schemeClr val="bg1"/>
                          </a:solidFill>
                          <a:latin typeface="Cambria Math" panose="02040503050406030204" pitchFamily="18" charset="0"/>
                        </a:rPr>
                        <m:t>=</m:t>
                      </m:r>
                    </m:oMath>
                  </m:oMathPara>
                </a14:m>
                <a:endParaRPr lang="en-US" altLang="zh-CN" sz="1600" dirty="0">
                  <a:solidFill>
                    <a:schemeClr val="bg1"/>
                  </a:solidFill>
                  <a:latin typeface="Cambria Math" panose="02040503050406030204" pitchFamily="18" charset="0"/>
                </a:endParaRPr>
              </a:p>
              <a:p>
                <a:pPr algn="ctr"/>
                <a14:m>
                  <m:oMath xmlns:m="http://schemas.openxmlformats.org/officeDocument/2006/math">
                    <m:r>
                      <a:rPr lang="zh-CN" altLang="en-US" sz="1600">
                        <a:solidFill>
                          <a:schemeClr val="bg1"/>
                        </a:solidFill>
                        <a:latin typeface="Cambria Math" panose="02040503050406030204" pitchFamily="18" charset="0"/>
                      </a:rPr>
                      <m:t>6</m:t>
                    </m:r>
                    <m:r>
                      <a:rPr lang="en-US" altLang="zh-CN" sz="1600" i="1">
                        <a:solidFill>
                          <a:schemeClr val="bg1"/>
                        </a:solidFill>
                        <a:latin typeface="Cambria Math" panose="02040503050406030204" pitchFamily="18" charset="0"/>
                      </a:rPr>
                      <m:t>~</m:t>
                    </m:r>
                  </m:oMath>
                </a14:m>
                <a:r>
                  <a:rPr lang="en-US" altLang="zh-CN" sz="1600" dirty="0">
                    <a:solidFill>
                      <a:schemeClr val="bg1"/>
                    </a:solidFill>
                  </a:rPr>
                  <a:t>25</a:t>
                </a:r>
                <a:endParaRPr lang="zh-CN" altLang="en-US" sz="1600" dirty="0">
                  <a:solidFill>
                    <a:schemeClr val="bg1"/>
                  </a:solidFill>
                </a:endParaRPr>
              </a:p>
            </p:txBody>
          </p:sp>
        </mc:Choice>
        <mc:Fallback xmlns="">
          <p:sp>
            <p:nvSpPr>
              <p:cNvPr id="12" name="椭圆 11"/>
              <p:cNvSpPr>
                <a:spLocks noRot="1" noChangeAspect="1" noMove="1" noResize="1" noEditPoints="1" noAdjustHandles="1" noChangeArrowheads="1" noChangeShapeType="1" noTextEdit="1"/>
              </p:cNvSpPr>
              <p:nvPr/>
            </p:nvSpPr>
            <p:spPr>
              <a:xfrm>
                <a:off x="10260651" y="1478099"/>
                <a:ext cx="977153" cy="977153"/>
              </a:xfrm>
              <a:prstGeom prst="ellipse">
                <a:avLst/>
              </a:prstGeom>
              <a:blipFill>
                <a:blip r:embed="rId3"/>
                <a:stretch>
                  <a:fillRect/>
                </a:stretch>
              </a:blipFill>
              <a:ln>
                <a:noFill/>
              </a:ln>
            </p:spPr>
            <p:txBody>
              <a:bodyPr/>
              <a:lstStyle/>
              <a:p>
                <a:r>
                  <a:rPr lang="zh-CN" altLang="en-US">
                    <a:noFill/>
                  </a:rPr>
                  <a:t> </a:t>
                </a:r>
              </a:p>
            </p:txBody>
          </p:sp>
        </mc:Fallback>
      </mc:AlternateContent>
      <p:sp>
        <p:nvSpPr>
          <p:cNvPr id="13" name="椭圆 12"/>
          <p:cNvSpPr/>
          <p:nvPr/>
        </p:nvSpPr>
        <p:spPr>
          <a:xfrm>
            <a:off x="10421016" y="2933425"/>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Multi</a:t>
            </a:r>
            <a:endParaRPr kumimoji="1" lang="zh-CN" altLang="en-US" dirty="0">
              <a:solidFill>
                <a:schemeClr val="bg1"/>
              </a:solidFill>
            </a:endParaRPr>
          </a:p>
        </p:txBody>
      </p:sp>
      <p:sp>
        <p:nvSpPr>
          <p:cNvPr id="14" name="椭圆 13"/>
          <p:cNvSpPr/>
          <p:nvPr/>
        </p:nvSpPr>
        <p:spPr>
          <a:xfrm>
            <a:off x="7166211" y="4807027"/>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固定噪声水平</a:t>
            </a:r>
          </a:p>
        </p:txBody>
      </p:sp>
      <p:cxnSp>
        <p:nvCxnSpPr>
          <p:cNvPr id="16" name="直线连接符 8"/>
          <p:cNvCxnSpPr>
            <a:cxnSpLocks/>
            <a:stCxn id="11" idx="5"/>
            <a:endCxn id="7" idx="2"/>
          </p:cNvCxnSpPr>
          <p:nvPr/>
        </p:nvCxnSpPr>
        <p:spPr>
          <a:xfrm>
            <a:off x="2355824" y="4016040"/>
            <a:ext cx="734147" cy="665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10"/>
          <p:cNvCxnSpPr>
            <a:cxnSpLocks/>
            <a:stCxn id="7" idx="2"/>
            <a:endCxn id="10" idx="7"/>
          </p:cNvCxnSpPr>
          <p:nvPr/>
        </p:nvCxnSpPr>
        <p:spPr>
          <a:xfrm flipH="1">
            <a:off x="2272271" y="4681986"/>
            <a:ext cx="817700" cy="337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37"/>
          <p:cNvCxnSpPr>
            <a:cxnSpLocks/>
            <a:stCxn id="5" idx="2"/>
            <a:endCxn id="7" idx="7"/>
          </p:cNvCxnSpPr>
          <p:nvPr/>
        </p:nvCxnSpPr>
        <p:spPr>
          <a:xfrm flipH="1">
            <a:off x="4372867" y="3670564"/>
            <a:ext cx="641749" cy="480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43"/>
          <p:cNvCxnSpPr>
            <a:cxnSpLocks/>
            <a:stCxn id="5" idx="6"/>
            <a:endCxn id="6" idx="2"/>
          </p:cNvCxnSpPr>
          <p:nvPr/>
        </p:nvCxnSpPr>
        <p:spPr>
          <a:xfrm flipV="1">
            <a:off x="7318870" y="2844214"/>
            <a:ext cx="488959" cy="82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46"/>
          <p:cNvCxnSpPr>
            <a:stCxn id="6" idx="6"/>
            <a:endCxn id="12" idx="2"/>
          </p:cNvCxnSpPr>
          <p:nvPr/>
        </p:nvCxnSpPr>
        <p:spPr>
          <a:xfrm flipV="1">
            <a:off x="9310835" y="1966676"/>
            <a:ext cx="949816" cy="87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49"/>
          <p:cNvCxnSpPr>
            <a:stCxn id="6" idx="6"/>
            <a:endCxn id="13" idx="2"/>
          </p:cNvCxnSpPr>
          <p:nvPr/>
        </p:nvCxnSpPr>
        <p:spPr>
          <a:xfrm>
            <a:off x="9310835" y="2844214"/>
            <a:ext cx="1110181" cy="577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56"/>
          <p:cNvCxnSpPr>
            <a:stCxn id="5" idx="5"/>
            <a:endCxn id="14" idx="1"/>
          </p:cNvCxnSpPr>
          <p:nvPr/>
        </p:nvCxnSpPr>
        <p:spPr>
          <a:xfrm>
            <a:off x="6981420" y="4485241"/>
            <a:ext cx="404901" cy="5418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55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250"/>
                                        <p:tgtEl>
                                          <p:spTgt spid="18"/>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750"/>
                            </p:stCondLst>
                            <p:childTnLst>
                              <p:par>
                                <p:cTn id="18" presetID="22" presetClass="entr" presetSubtype="2"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right)">
                                      <p:cBhvr>
                                        <p:cTn id="20" dur="250"/>
                                        <p:tgtEl>
                                          <p:spTgt spid="16"/>
                                        </p:tgtEl>
                                      </p:cBhvr>
                                    </p:animEffect>
                                  </p:childTnLst>
                                </p:cTn>
                              </p:par>
                              <p:par>
                                <p:cTn id="21" presetID="22" presetClass="entr" presetSubtype="2"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right)">
                                      <p:cBhvr>
                                        <p:cTn id="23" dur="250"/>
                                        <p:tgtEl>
                                          <p:spTgt spid="17"/>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250"/>
                                        <p:tgtEl>
                                          <p:spTgt spid="19"/>
                                        </p:tgtEl>
                                      </p:cBhvr>
                                    </p:animEffect>
                                  </p:childTnLst>
                                </p:cTn>
                              </p:par>
                            </p:childTnLst>
                          </p:cTn>
                        </p:par>
                        <p:par>
                          <p:cTn id="36" fill="hold">
                            <p:stCondLst>
                              <p:cond delay="25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750"/>
                            </p:stCondLst>
                            <p:childTnLst>
                              <p:par>
                                <p:cTn id="41" presetID="22" presetClass="entr" presetSubtype="8"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par>
                                <p:cTn id="44" presetID="22" presetClass="entr" presetSubtype="8"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par>
                          <p:cTn id="47" fill="hold">
                            <p:stCondLst>
                              <p:cond delay="1250"/>
                            </p:stCondLst>
                            <p:childTnLst>
                              <p:par>
                                <p:cTn id="48" presetID="10"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29" name="图片 28" descr="图片包含 户外, 人员, 物体, 地面&#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9" y="1763232"/>
            <a:ext cx="1841205" cy="1841205"/>
          </a:xfrm>
          <a:prstGeom prst="rect">
            <a:avLst/>
          </a:prstGeom>
        </p:spPr>
      </p:pic>
      <p:pic>
        <p:nvPicPr>
          <p:cNvPr id="31" name="图片 30" descr="图片包含 建筑物, 户外, 天空, 房屋&#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666" y="1763232"/>
            <a:ext cx="1841205" cy="1841205"/>
          </a:xfrm>
          <a:prstGeom prst="rect">
            <a:avLst/>
          </a:prstGeom>
        </p:spPr>
      </p:pic>
      <p:pic>
        <p:nvPicPr>
          <p:cNvPr id="33" name="图片 32" descr="图片包含 室内, 水果&#10;&#10;已生成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4563" y="1763232"/>
            <a:ext cx="1841205" cy="1841205"/>
          </a:xfrm>
          <a:prstGeom prst="rect">
            <a:avLst/>
          </a:prstGeom>
        </p:spPr>
      </p:pic>
      <p:pic>
        <p:nvPicPr>
          <p:cNvPr id="35" name="图片 34" descr="图片包含 无脊椎动物, 动物, 就坐, 章鱼&#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1460" y="1763232"/>
            <a:ext cx="1841205" cy="1841205"/>
          </a:xfrm>
          <a:prstGeom prst="rect">
            <a:avLst/>
          </a:prstGeom>
        </p:spPr>
      </p:pic>
      <p:pic>
        <p:nvPicPr>
          <p:cNvPr id="37" name="图片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1665" y="1763232"/>
            <a:ext cx="1837247" cy="1837247"/>
          </a:xfrm>
          <a:prstGeom prst="rect">
            <a:avLst/>
          </a:prstGeom>
        </p:spPr>
      </p:pic>
      <p:pic>
        <p:nvPicPr>
          <p:cNvPr id="39" name="图片 38" descr="图片包含 户外, 雪花, 平面, 山&#10;&#10;已生成极高可信度的说明"/>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7912" y="1763232"/>
            <a:ext cx="1836125" cy="1836125"/>
          </a:xfrm>
          <a:prstGeom prst="rect">
            <a:avLst/>
          </a:prstGeom>
        </p:spPr>
      </p:pic>
      <p:pic>
        <p:nvPicPr>
          <p:cNvPr id="41" name="图片 40" descr="图片包含 动物, 户外&#10;&#10;已生成极高可信度的说明"/>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769" y="4116572"/>
            <a:ext cx="1837660" cy="1837660"/>
          </a:xfrm>
          <a:prstGeom prst="rect">
            <a:avLst/>
          </a:prstGeom>
        </p:spPr>
      </p:pic>
      <p:pic>
        <p:nvPicPr>
          <p:cNvPr id="43" name="图片 42" descr="图片包含 人员, 妇女, 户外, 服装&#10;&#10;已生成极高可信度的说明"/>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7666" y="4116572"/>
            <a:ext cx="1841205" cy="1841205"/>
          </a:xfrm>
          <a:prstGeom prst="rect">
            <a:avLst/>
          </a:prstGeom>
        </p:spPr>
      </p:pic>
      <p:pic>
        <p:nvPicPr>
          <p:cNvPr id="45" name="图片 44" descr="图片包含 人员, 室内, 餐桌, 地板&#10;&#10;已生成极高可信度的说明"/>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4563" y="4116572"/>
            <a:ext cx="1837660" cy="1837660"/>
          </a:xfrm>
          <a:prstGeom prst="rect">
            <a:avLst/>
          </a:prstGeom>
        </p:spPr>
      </p:pic>
      <p:pic>
        <p:nvPicPr>
          <p:cNvPr id="47" name="图片 46" descr="图片包含 船, 户外, 天空, 水&#10;&#10;已生成极高可信度的说明"/>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17915" y="4116572"/>
            <a:ext cx="1844750" cy="1844750"/>
          </a:xfrm>
          <a:prstGeom prst="rect">
            <a:avLst/>
          </a:prstGeom>
        </p:spPr>
      </p:pic>
      <p:pic>
        <p:nvPicPr>
          <p:cNvPr id="49" name="图片 48" descr="图片包含 人员, 户外, 妇女, 地面&#10;&#10;已生成极高可信度的说明"/>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58357" y="4116572"/>
            <a:ext cx="1840555" cy="1840555"/>
          </a:xfrm>
          <a:prstGeom prst="rect">
            <a:avLst/>
          </a:prstGeom>
        </p:spPr>
      </p:pic>
      <p:pic>
        <p:nvPicPr>
          <p:cNvPr id="51" name="图片 50" descr="图片包含 室内, 地板, 照片, 黑色&#10;&#10;已生成极高可信度的说明"/>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91709" y="4116572"/>
            <a:ext cx="1837660" cy="1837660"/>
          </a:xfrm>
          <a:prstGeom prst="rect">
            <a:avLst/>
          </a:prstGeom>
        </p:spPr>
      </p:pic>
      <p:sp>
        <p:nvSpPr>
          <p:cNvPr id="52" name="矩形 51"/>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sp>
        <p:nvSpPr>
          <p:cNvPr id="17" name="矩形 16"/>
          <p:cNvSpPr/>
          <p:nvPr/>
        </p:nvSpPr>
        <p:spPr>
          <a:xfrm>
            <a:off x="0" y="-126573"/>
            <a:ext cx="12192000" cy="6984573"/>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 name="组合 17"/>
          <p:cNvGrpSpPr/>
          <p:nvPr/>
        </p:nvGrpSpPr>
        <p:grpSpPr>
          <a:xfrm>
            <a:off x="4776526" y="1749142"/>
            <a:ext cx="102280" cy="3884294"/>
            <a:chOff x="3542030" y="2365829"/>
            <a:chExt cx="102280" cy="2716892"/>
          </a:xfrm>
        </p:grpSpPr>
        <p:sp>
          <p:nvSpPr>
            <p:cNvPr id="19" name="矩形 18"/>
            <p:cNvSpPr/>
            <p:nvPr/>
          </p:nvSpPr>
          <p:spPr>
            <a:xfrm flipH="1">
              <a:off x="3572601" y="2365829"/>
              <a:ext cx="45720" cy="27168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直角三角形 19"/>
            <p:cNvSpPr/>
            <p:nvPr/>
          </p:nvSpPr>
          <p:spPr>
            <a:xfrm rot="2700000">
              <a:off x="3542030" y="3711354"/>
              <a:ext cx="102280" cy="102280"/>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5364264" y="1603195"/>
            <a:ext cx="1696298" cy="1569660"/>
          </a:xfrm>
          <a:prstGeom prst="rect">
            <a:avLst/>
          </a:prstGeom>
          <a:noFill/>
        </p:spPr>
        <p:txBody>
          <a:bodyPr wrap="none" rtlCol="0">
            <a:spAutoFit/>
          </a:bodyPr>
          <a:lstStyle/>
          <a:p>
            <a:r>
              <a:rPr lang="en-US" altLang="zh-CN" sz="9600" dirty="0">
                <a:solidFill>
                  <a:srgbClr val="FFC000"/>
                </a:solidFill>
                <a:latin typeface="微软雅黑" panose="020B0503020204020204" pitchFamily="34" charset="-122"/>
                <a:ea typeface="微软雅黑" panose="020B0503020204020204" pitchFamily="34" charset="-122"/>
              </a:rPr>
              <a:t>16</a:t>
            </a:r>
            <a:r>
              <a:rPr lang="en-US" altLang="zh-CN" dirty="0">
                <a:solidFill>
                  <a:srgbClr val="FFC000"/>
                </a:solidFill>
                <a:latin typeface="微软雅黑" panose="020B0503020204020204" pitchFamily="34" charset="-122"/>
                <a:ea typeface="微软雅黑" panose="020B0503020204020204" pitchFamily="34" charset="-122"/>
              </a:rPr>
              <a:t> </a:t>
            </a:r>
            <a:endParaRPr lang="zh-CN" altLang="en-US" sz="2000" dirty="0">
              <a:solidFill>
                <a:srgbClr val="FFC000"/>
              </a:solidFill>
              <a:latin typeface="微软雅黑" panose="020B0503020204020204" pitchFamily="34" charset="-122"/>
              <a:ea typeface="微软雅黑" panose="020B0503020204020204" pitchFamily="34" charset="-122"/>
            </a:endParaRPr>
          </a:p>
        </p:txBody>
      </p:sp>
      <p:sp>
        <p:nvSpPr>
          <p:cNvPr id="22" name="矩形 21"/>
          <p:cNvSpPr/>
          <p:nvPr/>
        </p:nvSpPr>
        <p:spPr>
          <a:xfrm>
            <a:off x="5528902" y="4227858"/>
            <a:ext cx="1880643" cy="1569660"/>
          </a:xfrm>
          <a:prstGeom prst="rect">
            <a:avLst/>
          </a:prstGeom>
        </p:spPr>
        <p:txBody>
          <a:bodyPr wrap="none">
            <a:spAutoFit/>
          </a:bodyPr>
          <a:lstStyle/>
          <a:p>
            <a:r>
              <a:rPr lang="en-US" altLang="zh-CN" sz="9600" dirty="0">
                <a:solidFill>
                  <a:srgbClr val="AFDC7E"/>
                </a:solidFill>
                <a:latin typeface="微软雅黑" panose="020B0503020204020204" pitchFamily="34" charset="-122"/>
                <a:ea typeface="微软雅黑" panose="020B0503020204020204" pitchFamily="34" charset="-122"/>
              </a:rPr>
              <a:t>9+</a:t>
            </a:r>
            <a:r>
              <a:rPr lang="en-US" altLang="zh-CN" sz="1600" kern="100" dirty="0">
                <a:solidFill>
                  <a:srgbClr val="AFDC7E"/>
                </a:solidFill>
                <a:latin typeface="微软雅黑" panose="020B0503020204020204" pitchFamily="34" charset="-122"/>
                <a:ea typeface="微软雅黑" panose="020B0503020204020204" pitchFamily="34" charset="-122"/>
              </a:rPr>
              <a:t> </a:t>
            </a:r>
            <a:endParaRPr lang="zh-CN" altLang="en-US" sz="2400" dirty="0">
              <a:solidFill>
                <a:srgbClr val="AFDC7E"/>
              </a:solidFill>
              <a:latin typeface="微软雅黑" panose="020B0503020204020204" pitchFamily="34" charset="-122"/>
              <a:ea typeface="微软雅黑" panose="020B0503020204020204" pitchFamily="34" charset="-122"/>
            </a:endParaRPr>
          </a:p>
        </p:txBody>
      </p:sp>
      <p:sp>
        <p:nvSpPr>
          <p:cNvPr id="23" name="矩形 22"/>
          <p:cNvSpPr/>
          <p:nvPr/>
        </p:nvSpPr>
        <p:spPr>
          <a:xfrm>
            <a:off x="7301924" y="2388025"/>
            <a:ext cx="23391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高斯噪声标准差</a:t>
            </a:r>
          </a:p>
        </p:txBody>
      </p:sp>
      <p:sp>
        <p:nvSpPr>
          <p:cNvPr id="24" name="矩形 23"/>
          <p:cNvSpPr/>
          <p:nvPr/>
        </p:nvSpPr>
        <p:spPr>
          <a:xfrm>
            <a:off x="7301924" y="5014978"/>
            <a:ext cx="26597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网络的训练时间</a:t>
            </a:r>
            <a:r>
              <a:rPr lang="en-US" altLang="zh-CN" sz="2400" dirty="0">
                <a:solidFill>
                  <a:schemeClr val="bg1"/>
                </a:solidFill>
                <a:latin typeface="微软雅黑" panose="020B0503020204020204" pitchFamily="34" charset="-122"/>
                <a:ea typeface="微软雅黑" panose="020B0503020204020204" pitchFamily="34" charset="-122"/>
              </a:rPr>
              <a:t>/h</a:t>
            </a:r>
          </a:p>
        </p:txBody>
      </p:sp>
    </p:spTree>
    <p:extLst>
      <p:ext uri="{BB962C8B-B14F-4D97-AF65-F5344CB8AC3E}">
        <p14:creationId xmlns:p14="http://schemas.microsoft.com/office/powerpoint/2010/main" val="15753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250"/>
                                        <p:tgtEl>
                                          <p:spTgt spid="2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50"/>
                                        <p:tgtEl>
                                          <p:spTgt spid="31"/>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250"/>
                                        <p:tgtEl>
                                          <p:spTgt spid="3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250"/>
                                        <p:tgtEl>
                                          <p:spTgt spid="37"/>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50"/>
                                        <p:tgtEl>
                                          <p:spTgt spid="3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250"/>
                                        <p:tgtEl>
                                          <p:spTgt spid="41"/>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250"/>
                                        <p:tgtEl>
                                          <p:spTgt spid="43"/>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250"/>
                                        <p:tgtEl>
                                          <p:spTgt spid="45"/>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250"/>
                                        <p:tgtEl>
                                          <p:spTgt spid="47"/>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250"/>
                                        <p:tgtEl>
                                          <p:spTgt spid="49"/>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25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250"/>
                                        <p:tgtEl>
                                          <p:spTgt spid="18"/>
                                        </p:tgtEl>
                                      </p:cBhvr>
                                    </p:animEffect>
                                  </p:childTnLst>
                                </p:cTn>
                              </p:par>
                            </p:childTnLst>
                          </p:cTn>
                        </p:par>
                        <p:par>
                          <p:cTn id="65" fill="hold">
                            <p:stCondLst>
                              <p:cond delay="750"/>
                            </p:stCondLst>
                            <p:childTnLst>
                              <p:par>
                                <p:cTn id="66" presetID="10" presetClass="entr" presetSubtype="0" fill="hold" grpId="0" nodeType="after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250"/>
                                        <p:tgtEl>
                                          <p:spTgt spid="21">
                                            <p:txEl>
                                              <p:pRg st="0" end="0"/>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250"/>
                                        <p:tgtEl>
                                          <p:spTgt spid="23"/>
                                        </p:tgtEl>
                                      </p:cBhvr>
                                    </p:animEffect>
                                  </p:childTnLst>
                                </p:cTn>
                              </p:par>
                            </p:childTnLst>
                          </p:cTn>
                        </p:par>
                        <p:par>
                          <p:cTn id="72" fill="hold">
                            <p:stCondLst>
                              <p:cond delay="1000"/>
                            </p:stCondLst>
                            <p:childTnLst>
                              <p:par>
                                <p:cTn id="73" presetID="26" presetClass="emph" presetSubtype="0" fill="hold" nodeType="afterEffect">
                                  <p:stCondLst>
                                    <p:cond delay="0"/>
                                  </p:stCondLst>
                                  <p:childTnLst>
                                    <p:animEffect transition="out" filter="fade">
                                      <p:cBhvr>
                                        <p:cTn id="74" dur="250" tmFilter="0, 0; .2, .5; .8, .5; 1, 0"/>
                                        <p:tgtEl>
                                          <p:spTgt spid="21">
                                            <p:txEl>
                                              <p:pRg st="0" end="0"/>
                                            </p:txEl>
                                          </p:spTgt>
                                        </p:tgtEl>
                                      </p:cBhvr>
                                    </p:animEffect>
                                    <p:animScale>
                                      <p:cBhvr>
                                        <p:cTn id="75" dur="125" autoRev="1" fill="hold"/>
                                        <p:tgtEl>
                                          <p:spTgt spid="21">
                                            <p:txEl>
                                              <p:pRg st="0" end="0"/>
                                            </p:txEl>
                                          </p:spTgt>
                                        </p:tgtEl>
                                      </p:cBhvr>
                                      <p:by x="105000" y="105000"/>
                                    </p:animScale>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1" nodeType="click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25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250"/>
                                        <p:tgtEl>
                                          <p:spTgt spid="24"/>
                                        </p:tgtEl>
                                      </p:cBhvr>
                                    </p:animEffect>
                                  </p:childTnLst>
                                </p:cTn>
                              </p:par>
                            </p:childTnLst>
                          </p:cTn>
                        </p:par>
                        <p:par>
                          <p:cTn id="84" fill="hold">
                            <p:stCondLst>
                              <p:cond delay="250"/>
                            </p:stCondLst>
                            <p:childTnLst>
                              <p:par>
                                <p:cTn id="85" presetID="26" presetClass="emph" presetSubtype="0" fill="hold" grpId="0" nodeType="afterEffect">
                                  <p:stCondLst>
                                    <p:cond delay="0"/>
                                  </p:stCondLst>
                                  <p:childTnLst>
                                    <p:animEffect transition="out" filter="fade">
                                      <p:cBhvr>
                                        <p:cTn id="86" dur="250" tmFilter="0, 0; .2, .5; .8, .5; 1, 0"/>
                                        <p:tgtEl>
                                          <p:spTgt spid="22"/>
                                        </p:tgtEl>
                                      </p:cBhvr>
                                    </p:animEffect>
                                    <p:animScale>
                                      <p:cBhvr>
                                        <p:cTn id="87" dur="125"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7" grpId="0" animBg="1"/>
      <p:bldP spid="21" grpId="0" build="allAtOnce"/>
      <p:bldP spid="22" grpId="0"/>
      <p:bldP spid="22" grpId="1"/>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8" name="矩形 7"/>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pic>
        <p:nvPicPr>
          <p:cNvPr id="12" name="图片 11" descr="图片包含 人员, 室内, 女孩, 就坐&#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98" y="1973224"/>
            <a:ext cx="3636186" cy="3636186"/>
          </a:xfrm>
          <a:prstGeom prst="rect">
            <a:avLst/>
          </a:prstGeom>
        </p:spPr>
      </p:pic>
      <p:pic>
        <p:nvPicPr>
          <p:cNvPr id="14" name="图片 13" descr="图片包含 人员, 室内, 餐桌, 就坐&#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588" y="1973224"/>
            <a:ext cx="3654010" cy="3654010"/>
          </a:xfrm>
          <a:prstGeom prst="rect">
            <a:avLst/>
          </a:prstGeom>
        </p:spPr>
      </p:pic>
      <p:pic>
        <p:nvPicPr>
          <p:cNvPr id="16" name="图片 15" descr="图片包含 人员, 室内, 餐桌, 地板&#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1502" y="1973224"/>
            <a:ext cx="3636186" cy="3636186"/>
          </a:xfrm>
          <a:prstGeom prst="rect">
            <a:avLst/>
          </a:prstGeom>
        </p:spPr>
      </p:pic>
      <p:pic>
        <p:nvPicPr>
          <p:cNvPr id="18" name="图片 17"/>
          <p:cNvPicPr>
            <a:picLocks noChangeAspect="1"/>
          </p:cNvPicPr>
          <p:nvPr/>
        </p:nvPicPr>
        <p:blipFill rotWithShape="1">
          <a:blip r:embed="rId6"/>
          <a:srcRect l="9059" b="20227"/>
          <a:stretch/>
        </p:blipFill>
        <p:spPr>
          <a:xfrm>
            <a:off x="8722066" y="4376244"/>
            <a:ext cx="1815868" cy="2163452"/>
          </a:xfrm>
          <a:prstGeom prst="rect">
            <a:avLst/>
          </a:prstGeom>
        </p:spPr>
      </p:pic>
      <p:grpSp>
        <p:nvGrpSpPr>
          <p:cNvPr id="35" name="组合 34"/>
          <p:cNvGrpSpPr/>
          <p:nvPr/>
        </p:nvGrpSpPr>
        <p:grpSpPr>
          <a:xfrm>
            <a:off x="4705788" y="3944679"/>
            <a:ext cx="3055980" cy="2595017"/>
            <a:chOff x="4705788" y="3944679"/>
            <a:chExt cx="3055980" cy="2595017"/>
          </a:xfrm>
        </p:grpSpPr>
        <p:sp>
          <p:nvSpPr>
            <p:cNvPr id="19" name="矩形 18"/>
            <p:cNvSpPr/>
            <p:nvPr/>
          </p:nvSpPr>
          <p:spPr>
            <a:xfrm>
              <a:off x="7317468"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4705788" y="3944679"/>
              <a:ext cx="2611680" cy="498732"/>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p:cNvCxnSpPr>
              <a:cxnSpLocks/>
            </p:cNvCxnSpPr>
            <p:nvPr/>
          </p:nvCxnSpPr>
          <p:spPr>
            <a:xfrm flipH="1">
              <a:off x="6498746" y="4443411"/>
              <a:ext cx="1263022" cy="2096285"/>
            </a:xfrm>
            <a:prstGeom prst="line">
              <a:avLst/>
            </a:prstGeom>
          </p:spPr>
          <p:style>
            <a:lnRef idx="2">
              <a:schemeClr val="dk1"/>
            </a:lnRef>
            <a:fillRef idx="0">
              <a:schemeClr val="dk1"/>
            </a:fillRef>
            <a:effectRef idx="1">
              <a:schemeClr val="dk1"/>
            </a:effectRef>
            <a:fontRef idx="minor">
              <a:schemeClr val="tx1"/>
            </a:fontRef>
          </p:style>
        </p:cxnSp>
      </p:grpSp>
      <p:pic>
        <p:nvPicPr>
          <p:cNvPr id="17" name="图片 16"/>
          <p:cNvPicPr>
            <a:picLocks noChangeAspect="1"/>
          </p:cNvPicPr>
          <p:nvPr/>
        </p:nvPicPr>
        <p:blipFill rotWithShape="1">
          <a:blip r:embed="rId7"/>
          <a:srcRect l="16074" b="10933"/>
          <a:stretch/>
        </p:blipFill>
        <p:spPr>
          <a:xfrm>
            <a:off x="4705788" y="4418775"/>
            <a:ext cx="1792958" cy="2120921"/>
          </a:xfrm>
          <a:prstGeom prst="rect">
            <a:avLst/>
          </a:prstGeom>
        </p:spPr>
      </p:pic>
      <p:grpSp>
        <p:nvGrpSpPr>
          <p:cNvPr id="36" name="组合 35"/>
          <p:cNvGrpSpPr/>
          <p:nvPr/>
        </p:nvGrpSpPr>
        <p:grpSpPr>
          <a:xfrm>
            <a:off x="8722066" y="3944679"/>
            <a:ext cx="2870194" cy="2595017"/>
            <a:chOff x="8722066" y="3944679"/>
            <a:chExt cx="2870194" cy="2595017"/>
          </a:xfrm>
        </p:grpSpPr>
        <p:sp>
          <p:nvSpPr>
            <p:cNvPr id="20" name="矩形 19"/>
            <p:cNvSpPr/>
            <p:nvPr/>
          </p:nvSpPr>
          <p:spPr>
            <a:xfrm>
              <a:off x="11147960"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0" name="直接连接符 29"/>
            <p:cNvCxnSpPr/>
            <p:nvPr/>
          </p:nvCxnSpPr>
          <p:spPr>
            <a:xfrm flipH="1">
              <a:off x="8722066" y="3944679"/>
              <a:ext cx="2425894" cy="431565"/>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p:cNvCxnSpPr>
              <a:cxnSpLocks/>
            </p:cNvCxnSpPr>
            <p:nvPr/>
          </p:nvCxnSpPr>
          <p:spPr>
            <a:xfrm flipH="1">
              <a:off x="10537934" y="4443411"/>
              <a:ext cx="1054326" cy="2096285"/>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0340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par>
                                <p:cTn id="21" presetID="22" presetClass="entr" presetSubtype="2"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right)">
                                      <p:cBhvr>
                                        <p:cTn id="23" dur="500"/>
                                        <p:tgtEl>
                                          <p:spTgt spid="36"/>
                                        </p:tgtEl>
                                      </p:cBhvr>
                                    </p:animEffect>
                                  </p:childTnLst>
                                </p:cTn>
                              </p:par>
                              <p:par>
                                <p:cTn id="24" presetID="10" presetClass="entr" presetSubtype="0" fill="hold"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2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4" name="图片 3" descr="C:\Users\lijin\AppData\Local\Microsoft\Windows\INetCache\Content.Word\01.png"/>
          <p:cNvPicPr/>
          <p:nvPr/>
        </p:nvPicPr>
        <p:blipFill>
          <a:blip r:embed="rId3">
            <a:extLst>
              <a:ext uri="{28A0092B-C50C-407E-A947-70E740481C1C}">
                <a14:useLocalDpi xmlns:a14="http://schemas.microsoft.com/office/drawing/2010/main" val="0"/>
              </a:ext>
            </a:extLst>
          </a:blip>
          <a:srcRect/>
          <a:stretch>
            <a:fillRect/>
          </a:stretch>
        </p:blipFill>
        <p:spPr bwMode="auto">
          <a:xfrm>
            <a:off x="4325732" y="1017366"/>
            <a:ext cx="1619507" cy="1619507"/>
          </a:xfrm>
          <a:prstGeom prst="rect">
            <a:avLst/>
          </a:prstGeom>
          <a:noFill/>
          <a:ln>
            <a:noFill/>
          </a:ln>
        </p:spPr>
      </p:pic>
      <p:pic>
        <p:nvPicPr>
          <p:cNvPr id="5" name="图片 4" descr="C:\Users\lijin\AppData\Local\Microsoft\Windows\INetCache\Content.Word\01.png"/>
          <p:cNvPicPr/>
          <p:nvPr/>
        </p:nvPicPr>
        <p:blipFill>
          <a:blip r:embed="rId4">
            <a:extLst>
              <a:ext uri="{28A0092B-C50C-407E-A947-70E740481C1C}">
                <a14:useLocalDpi xmlns:a14="http://schemas.microsoft.com/office/drawing/2010/main" val="0"/>
              </a:ext>
            </a:extLst>
          </a:blip>
          <a:srcRect/>
          <a:stretch>
            <a:fillRect/>
          </a:stretch>
        </p:blipFill>
        <p:spPr bwMode="auto">
          <a:xfrm>
            <a:off x="6019597" y="1017366"/>
            <a:ext cx="1619507" cy="1619507"/>
          </a:xfrm>
          <a:prstGeom prst="rect">
            <a:avLst/>
          </a:prstGeom>
          <a:noFill/>
          <a:ln>
            <a:noFill/>
          </a:ln>
        </p:spPr>
      </p:pic>
      <p:pic>
        <p:nvPicPr>
          <p:cNvPr id="6" name="图片 5" descr="C:\Users\lijin\AppData\Local\Microsoft\Windows\INetCache\Content.Word\01.png"/>
          <p:cNvPicPr/>
          <p:nvPr/>
        </p:nvPicPr>
        <p:blipFill>
          <a:blip r:embed="rId5">
            <a:extLst>
              <a:ext uri="{28A0092B-C50C-407E-A947-70E740481C1C}">
                <a14:useLocalDpi xmlns:a14="http://schemas.microsoft.com/office/drawing/2010/main" val="0"/>
              </a:ext>
            </a:extLst>
          </a:blip>
          <a:srcRect/>
          <a:stretch>
            <a:fillRect/>
          </a:stretch>
        </p:blipFill>
        <p:spPr bwMode="auto">
          <a:xfrm>
            <a:off x="7713462" y="1017366"/>
            <a:ext cx="1628709" cy="1628709"/>
          </a:xfrm>
          <a:prstGeom prst="rect">
            <a:avLst/>
          </a:prstGeom>
          <a:noFill/>
          <a:ln>
            <a:noFill/>
          </a:ln>
        </p:spPr>
      </p:pic>
      <p:pic>
        <p:nvPicPr>
          <p:cNvPr id="7" name="图片 6" descr="C:\Users\lijin\AppData\Local\Microsoft\Windows\INetCache\Content.Word\01.png"/>
          <p:cNvPicPr/>
          <p:nvPr/>
        </p:nvPicPr>
        <p:blipFill>
          <a:blip r:embed="rId6">
            <a:extLst>
              <a:ext uri="{28A0092B-C50C-407E-A947-70E740481C1C}">
                <a14:useLocalDpi xmlns:a14="http://schemas.microsoft.com/office/drawing/2010/main" val="0"/>
              </a:ext>
            </a:extLst>
          </a:blip>
          <a:srcRect/>
          <a:stretch>
            <a:fillRect/>
          </a:stretch>
        </p:blipFill>
        <p:spPr bwMode="auto">
          <a:xfrm>
            <a:off x="9413677" y="1011090"/>
            <a:ext cx="1619507" cy="1619507"/>
          </a:xfrm>
          <a:prstGeom prst="rect">
            <a:avLst/>
          </a:prstGeom>
          <a:noFill/>
          <a:ln>
            <a:noFill/>
          </a:ln>
        </p:spPr>
      </p:pic>
      <p:pic>
        <p:nvPicPr>
          <p:cNvPr id="8" name="图片 7" descr="C:\Users\lijin\AppData\Local\Microsoft\Windows\INetCache\Content.Word\02.png"/>
          <p:cNvPicPr/>
          <p:nvPr/>
        </p:nvPicPr>
        <p:blipFill>
          <a:blip r:embed="rId7">
            <a:extLst>
              <a:ext uri="{28A0092B-C50C-407E-A947-70E740481C1C}">
                <a14:useLocalDpi xmlns:a14="http://schemas.microsoft.com/office/drawing/2010/main" val="0"/>
              </a:ext>
            </a:extLst>
          </a:blip>
          <a:srcRect/>
          <a:stretch>
            <a:fillRect/>
          </a:stretch>
        </p:blipFill>
        <p:spPr bwMode="auto">
          <a:xfrm>
            <a:off x="4325733" y="2710637"/>
            <a:ext cx="1601104" cy="1601104"/>
          </a:xfrm>
          <a:prstGeom prst="rect">
            <a:avLst/>
          </a:prstGeom>
          <a:noFill/>
          <a:ln>
            <a:noFill/>
          </a:ln>
        </p:spPr>
      </p:pic>
      <p:pic>
        <p:nvPicPr>
          <p:cNvPr id="9" name="图片 8" descr="C:\Users\lijin\AppData\Local\Microsoft\Windows\INetCache\Content.Word\02.png"/>
          <p:cNvPicPr/>
          <p:nvPr/>
        </p:nvPicPr>
        <p:blipFill>
          <a:blip r:embed="rId8">
            <a:extLst>
              <a:ext uri="{28A0092B-C50C-407E-A947-70E740481C1C}">
                <a14:useLocalDpi xmlns:a14="http://schemas.microsoft.com/office/drawing/2010/main" val="0"/>
              </a:ext>
            </a:extLst>
          </a:blip>
          <a:srcRect/>
          <a:stretch>
            <a:fillRect/>
          </a:stretch>
        </p:blipFill>
        <p:spPr bwMode="auto">
          <a:xfrm>
            <a:off x="6019598" y="2710637"/>
            <a:ext cx="1591902" cy="1591902"/>
          </a:xfrm>
          <a:prstGeom prst="rect">
            <a:avLst/>
          </a:prstGeom>
          <a:noFill/>
          <a:ln>
            <a:noFill/>
          </a:ln>
        </p:spPr>
      </p:pic>
      <p:pic>
        <p:nvPicPr>
          <p:cNvPr id="10" name="图片 9" descr="C:\Users\lijin\AppData\Local\Microsoft\Windows\INetCache\Content.Word\02.png"/>
          <p:cNvPicPr/>
          <p:nvPr/>
        </p:nvPicPr>
        <p:blipFill>
          <a:blip r:embed="rId9">
            <a:extLst>
              <a:ext uri="{28A0092B-C50C-407E-A947-70E740481C1C}">
                <a14:useLocalDpi xmlns:a14="http://schemas.microsoft.com/office/drawing/2010/main" val="0"/>
              </a:ext>
            </a:extLst>
          </a:blip>
          <a:srcRect/>
          <a:stretch>
            <a:fillRect/>
          </a:stretch>
        </p:blipFill>
        <p:spPr bwMode="auto">
          <a:xfrm>
            <a:off x="7707113" y="2716987"/>
            <a:ext cx="1591902" cy="1591902"/>
          </a:xfrm>
          <a:prstGeom prst="rect">
            <a:avLst/>
          </a:prstGeom>
          <a:noFill/>
          <a:ln>
            <a:noFill/>
          </a:ln>
        </p:spPr>
      </p:pic>
      <p:pic>
        <p:nvPicPr>
          <p:cNvPr id="11" name="图片 10" descr="C:\Users\lijin\AppData\Local\Microsoft\Windows\INetCache\Content.Word\02.png"/>
          <p:cNvPicPr/>
          <p:nvPr/>
        </p:nvPicPr>
        <p:blipFill>
          <a:blip r:embed="rId10">
            <a:extLst>
              <a:ext uri="{28A0092B-C50C-407E-A947-70E740481C1C}">
                <a14:useLocalDpi xmlns:a14="http://schemas.microsoft.com/office/drawing/2010/main" val="0"/>
              </a:ext>
            </a:extLst>
          </a:blip>
          <a:srcRect/>
          <a:stretch>
            <a:fillRect/>
          </a:stretch>
        </p:blipFill>
        <p:spPr bwMode="auto">
          <a:xfrm>
            <a:off x="9413677" y="2716986"/>
            <a:ext cx="1610305" cy="1610305"/>
          </a:xfrm>
          <a:prstGeom prst="rect">
            <a:avLst/>
          </a:prstGeom>
          <a:noFill/>
          <a:ln>
            <a:noFill/>
          </a:ln>
        </p:spPr>
      </p:pic>
      <p:pic>
        <p:nvPicPr>
          <p:cNvPr id="12" name="图片 11" descr="C:\Users\lijin\AppData\Local\Microsoft\Windows\INetCache\Content.Word\03.png"/>
          <p:cNvPicPr/>
          <p:nvPr/>
        </p:nvPicPr>
        <p:blipFill>
          <a:blip r:embed="rId11">
            <a:extLst>
              <a:ext uri="{28A0092B-C50C-407E-A947-70E740481C1C}">
                <a14:useLocalDpi xmlns:a14="http://schemas.microsoft.com/office/drawing/2010/main" val="0"/>
              </a:ext>
            </a:extLst>
          </a:blip>
          <a:srcRect/>
          <a:stretch>
            <a:fillRect/>
          </a:stretch>
        </p:blipFill>
        <p:spPr bwMode="auto">
          <a:xfrm>
            <a:off x="4325732" y="4391206"/>
            <a:ext cx="1683919" cy="1683919"/>
          </a:xfrm>
          <a:prstGeom prst="rect">
            <a:avLst/>
          </a:prstGeom>
          <a:noFill/>
          <a:ln>
            <a:noFill/>
          </a:ln>
        </p:spPr>
      </p:pic>
      <p:pic>
        <p:nvPicPr>
          <p:cNvPr id="13" name="图片 12" descr="C:\Users\lijin\AppData\Local\Microsoft\Windows\INetCache\Content.Word\03.png"/>
          <p:cNvPicPr/>
          <p:nvPr/>
        </p:nvPicPr>
        <p:blipFill>
          <a:blip r:embed="rId12">
            <a:extLst>
              <a:ext uri="{28A0092B-C50C-407E-A947-70E740481C1C}">
                <a14:useLocalDpi xmlns:a14="http://schemas.microsoft.com/office/drawing/2010/main" val="0"/>
              </a:ext>
            </a:extLst>
          </a:blip>
          <a:srcRect/>
          <a:stretch>
            <a:fillRect/>
          </a:stretch>
        </p:blipFill>
        <p:spPr bwMode="auto">
          <a:xfrm>
            <a:off x="6019597" y="4396522"/>
            <a:ext cx="1683919" cy="1683919"/>
          </a:xfrm>
          <a:prstGeom prst="rect">
            <a:avLst/>
          </a:prstGeom>
          <a:noFill/>
          <a:ln>
            <a:noFill/>
          </a:ln>
        </p:spPr>
      </p:pic>
      <p:pic>
        <p:nvPicPr>
          <p:cNvPr id="14" name="图片 13" descr="C:\Users\lijin\AppData\Local\Microsoft\Windows\INetCache\Content.Word\03.png"/>
          <p:cNvPicPr/>
          <p:nvPr/>
        </p:nvPicPr>
        <p:blipFill>
          <a:blip r:embed="rId13">
            <a:extLst>
              <a:ext uri="{28A0092B-C50C-407E-A947-70E740481C1C}">
                <a14:useLocalDpi xmlns:a14="http://schemas.microsoft.com/office/drawing/2010/main" val="0"/>
              </a:ext>
            </a:extLst>
          </a:blip>
          <a:srcRect/>
          <a:stretch>
            <a:fillRect/>
          </a:stretch>
        </p:blipFill>
        <p:spPr bwMode="auto">
          <a:xfrm>
            <a:off x="7713462" y="4397556"/>
            <a:ext cx="1674717" cy="1674717"/>
          </a:xfrm>
          <a:prstGeom prst="rect">
            <a:avLst/>
          </a:prstGeom>
          <a:noFill/>
          <a:ln>
            <a:noFill/>
          </a:ln>
        </p:spPr>
      </p:pic>
      <p:pic>
        <p:nvPicPr>
          <p:cNvPr id="15" name="图片 14" descr="C:\Users\lijin\AppData\Local\Microsoft\Windows\INetCache\Content.Word\03.png"/>
          <p:cNvPicPr/>
          <p:nvPr/>
        </p:nvPicPr>
        <p:blipFill>
          <a:blip r:embed="rId14">
            <a:extLst>
              <a:ext uri="{28A0092B-C50C-407E-A947-70E740481C1C}">
                <a14:useLocalDpi xmlns:a14="http://schemas.microsoft.com/office/drawing/2010/main" val="0"/>
              </a:ext>
            </a:extLst>
          </a:blip>
          <a:srcRect/>
          <a:stretch>
            <a:fillRect/>
          </a:stretch>
        </p:blipFill>
        <p:spPr bwMode="auto">
          <a:xfrm>
            <a:off x="9413677" y="4391206"/>
            <a:ext cx="1683919" cy="1683919"/>
          </a:xfrm>
          <a:prstGeom prst="rect">
            <a:avLst/>
          </a:prstGeom>
          <a:noFill/>
          <a:ln>
            <a:noFill/>
          </a:ln>
        </p:spPr>
      </p:pic>
      <p:sp>
        <p:nvSpPr>
          <p:cNvPr id="16" name="矩形 15"/>
          <p:cNvSpPr/>
          <p:nvPr/>
        </p:nvSpPr>
        <p:spPr>
          <a:xfrm>
            <a:off x="434514" y="1106233"/>
            <a:ext cx="3416320" cy="954107"/>
          </a:xfrm>
          <a:prstGeom prst="rect">
            <a:avLst/>
          </a:prstGeom>
        </p:spPr>
        <p:txBody>
          <a:bodyPr wrap="none">
            <a:spAutoFit/>
          </a:bodyPr>
          <a:lstStyle/>
          <a:p>
            <a:r>
              <a:rPr lang="zh-CN" altLang="en-US" sz="2800" b="1" dirty="0">
                <a:solidFill>
                  <a:srgbClr val="376092"/>
                </a:solidFill>
                <a:cs typeface="+mn-ea"/>
                <a:sym typeface="+mn-lt"/>
              </a:rPr>
              <a:t>固定高斯噪声水平的</a:t>
            </a:r>
            <a:endParaRPr lang="en-US" altLang="zh-CN" sz="2800" b="1" dirty="0">
              <a:solidFill>
                <a:srgbClr val="376092"/>
              </a:solidFill>
              <a:cs typeface="+mn-ea"/>
              <a:sym typeface="+mn-lt"/>
            </a:endParaRPr>
          </a:p>
          <a:p>
            <a:r>
              <a:rPr lang="zh-CN" altLang="en-US" sz="2800" b="1" dirty="0">
                <a:solidFill>
                  <a:srgbClr val="376092"/>
                </a:solidFill>
                <a:cs typeface="+mn-ea"/>
                <a:sym typeface="+mn-lt"/>
              </a:rPr>
              <a:t>灰度图去噪</a:t>
            </a:r>
          </a:p>
        </p:txBody>
      </p:sp>
      <p:sp>
        <p:nvSpPr>
          <p:cNvPr id="17" name="文本框 16"/>
          <p:cNvSpPr txBox="1"/>
          <p:nvPr/>
        </p:nvSpPr>
        <p:spPr>
          <a:xfrm>
            <a:off x="477440" y="2445488"/>
            <a:ext cx="2271776" cy="2954655"/>
          </a:xfrm>
          <a:prstGeom prst="rect">
            <a:avLst/>
          </a:prstGeom>
          <a:noFill/>
        </p:spPr>
        <p:txBody>
          <a:bodyPr wrap="none" rtlCol="0">
            <a:spAutoFit/>
          </a:bodyPr>
          <a:lstStyle/>
          <a:p>
            <a:r>
              <a:rPr lang="zh-CN" altLang="en-US" sz="2400" dirty="0"/>
              <a:t>从左到右：</a:t>
            </a:r>
            <a:endParaRPr lang="en-US" altLang="zh-CN" sz="2400" dirty="0"/>
          </a:p>
          <a:p>
            <a:endParaRPr lang="en-US" altLang="zh-CN" dirty="0"/>
          </a:p>
          <a:p>
            <a:pPr>
              <a:lnSpc>
                <a:spcPct val="150000"/>
              </a:lnSpc>
            </a:pPr>
            <a:r>
              <a:rPr lang="zh-CN" altLang="en-US" sz="2400" dirty="0"/>
              <a:t>原图</a:t>
            </a:r>
            <a:endParaRPr lang="en-US" altLang="zh-CN" sz="2400" dirty="0"/>
          </a:p>
          <a:p>
            <a:pPr>
              <a:lnSpc>
                <a:spcPct val="150000"/>
              </a:lnSpc>
            </a:pPr>
            <a:r>
              <a:rPr lang="zh-CN" altLang="en-US" sz="2400" dirty="0"/>
              <a:t>卷积网络去噪</a:t>
            </a:r>
            <a:endParaRPr lang="en-US" altLang="zh-CN" sz="2400" dirty="0"/>
          </a:p>
          <a:p>
            <a:pPr>
              <a:lnSpc>
                <a:spcPct val="150000"/>
              </a:lnSpc>
            </a:pPr>
            <a:r>
              <a:rPr lang="zh-CN" altLang="en-US" sz="2400" dirty="0"/>
              <a:t>平均滤波去噪</a:t>
            </a:r>
            <a:endParaRPr lang="en-US" altLang="zh-CN" sz="2400" dirty="0"/>
          </a:p>
          <a:p>
            <a:pPr>
              <a:lnSpc>
                <a:spcPct val="150000"/>
              </a:lnSpc>
            </a:pPr>
            <a:r>
              <a:rPr lang="en-US" altLang="zh-CN" sz="2400" dirty="0"/>
              <a:t>BM3D</a:t>
            </a:r>
            <a:r>
              <a:rPr lang="zh-CN" altLang="en-US" sz="2400" dirty="0"/>
              <a:t>算法去噪</a:t>
            </a:r>
            <a:endParaRPr lang="en-US" altLang="zh-CN" sz="2400" dirty="0"/>
          </a:p>
        </p:txBody>
      </p:sp>
      <p:pic>
        <p:nvPicPr>
          <p:cNvPr id="20" name="图片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704" y="653450"/>
            <a:ext cx="12165296" cy="6204550"/>
          </a:xfrm>
          <a:prstGeom prst="rect">
            <a:avLst/>
          </a:prstGeom>
        </p:spPr>
      </p:pic>
      <p:graphicFrame>
        <p:nvGraphicFramePr>
          <p:cNvPr id="21" name="表格 20"/>
          <p:cNvGraphicFramePr>
            <a:graphicFrameLocks noGrp="1"/>
          </p:cNvGraphicFramePr>
          <p:nvPr>
            <p:extLst>
              <p:ext uri="{D42A27DB-BD31-4B8C-83A1-F6EECF244321}">
                <p14:modId xmlns:p14="http://schemas.microsoft.com/office/powerpoint/2010/main" val="2168197708"/>
              </p:ext>
            </p:extLst>
          </p:nvPr>
        </p:nvGraphicFramePr>
        <p:xfrm>
          <a:off x="434514" y="871871"/>
          <a:ext cx="5868810" cy="5528926"/>
        </p:xfrm>
        <a:graphic>
          <a:graphicData uri="http://schemas.openxmlformats.org/drawingml/2006/table">
            <a:tbl>
              <a:tblPr firstRow="1" firstCol="1" bandRow="1">
                <a:tableStyleId>{3C2FFA5D-87B4-456A-9821-1D502468CF0F}</a:tableStyleId>
              </a:tblPr>
              <a:tblGrid>
                <a:gridCol w="1205403">
                  <a:extLst>
                    <a:ext uri="{9D8B030D-6E8A-4147-A177-3AD203B41FA5}">
                      <a16:colId xmlns:a16="http://schemas.microsoft.com/office/drawing/2014/main" val="649744097"/>
                    </a:ext>
                  </a:extLst>
                </a:gridCol>
                <a:gridCol w="1554469">
                  <a:extLst>
                    <a:ext uri="{9D8B030D-6E8A-4147-A177-3AD203B41FA5}">
                      <a16:colId xmlns:a16="http://schemas.microsoft.com/office/drawing/2014/main" val="1297137794"/>
                    </a:ext>
                  </a:extLst>
                </a:gridCol>
                <a:gridCol w="1554469">
                  <a:extLst>
                    <a:ext uri="{9D8B030D-6E8A-4147-A177-3AD203B41FA5}">
                      <a16:colId xmlns:a16="http://schemas.microsoft.com/office/drawing/2014/main" val="1963719255"/>
                    </a:ext>
                  </a:extLst>
                </a:gridCol>
                <a:gridCol w="1554469">
                  <a:extLst>
                    <a:ext uri="{9D8B030D-6E8A-4147-A177-3AD203B41FA5}">
                      <a16:colId xmlns:a16="http://schemas.microsoft.com/office/drawing/2014/main" val="2253338474"/>
                    </a:ext>
                  </a:extLst>
                </a:gridCol>
              </a:tblGrid>
              <a:tr h="425302">
                <a:tc>
                  <a:txBody>
                    <a:bodyPr/>
                    <a:lstStyle/>
                    <a:p>
                      <a:pPr algn="ctr">
                        <a:lnSpc>
                          <a:spcPts val="2200"/>
                        </a:lnSpc>
                        <a:spcAft>
                          <a:spcPts val="0"/>
                        </a:spcAft>
                      </a:pPr>
                      <a:r>
                        <a:rPr lang="en-US" sz="18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BM3D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395586284"/>
                  </a:ext>
                </a:extLst>
              </a:tr>
              <a:tr h="425302">
                <a:tc>
                  <a:txBody>
                    <a:bodyPr/>
                    <a:lstStyle/>
                    <a:p>
                      <a:pPr algn="ctr">
                        <a:lnSpc>
                          <a:spcPts val="2200"/>
                        </a:lnSpc>
                        <a:spcAft>
                          <a:spcPts val="0"/>
                        </a:spcAft>
                      </a:pPr>
                      <a:r>
                        <a:rPr lang="en-US" sz="18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31.2471955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25.27015454</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31.38458131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050214622"/>
                  </a:ext>
                </a:extLst>
              </a:tr>
              <a:tr h="425302">
                <a:tc>
                  <a:txBody>
                    <a:bodyPr/>
                    <a:lstStyle/>
                    <a:p>
                      <a:pPr algn="ctr">
                        <a:lnSpc>
                          <a:spcPts val="2200"/>
                        </a:lnSpc>
                        <a:spcAft>
                          <a:spcPts val="0"/>
                        </a:spcAft>
                      </a:pPr>
                      <a:r>
                        <a:rPr lang="en-US" sz="18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33.28404097</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29.90750673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34.36705262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697529773"/>
                  </a:ext>
                </a:extLst>
              </a:tr>
              <a:tr h="425302">
                <a:tc>
                  <a:txBody>
                    <a:bodyPr/>
                    <a:lstStyle/>
                    <a:p>
                      <a:pPr algn="ctr">
                        <a:lnSpc>
                          <a:spcPts val="2200"/>
                        </a:lnSpc>
                        <a:spcAft>
                          <a:spcPts val="0"/>
                        </a:spcAft>
                      </a:pPr>
                      <a:r>
                        <a:rPr lang="en-US" sz="18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31.73267806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26.13832255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32.11005128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138802371"/>
                  </a:ext>
                </a:extLst>
              </a:tr>
              <a:tr h="425302">
                <a:tc>
                  <a:txBody>
                    <a:bodyPr/>
                    <a:lstStyle/>
                    <a:p>
                      <a:pPr algn="ctr">
                        <a:lnSpc>
                          <a:spcPts val="2200"/>
                        </a:lnSpc>
                        <a:spcAft>
                          <a:spcPts val="0"/>
                        </a:spcAft>
                      </a:pPr>
                      <a:r>
                        <a:rPr lang="en-US" sz="18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31.0674927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27.51529365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30.55176983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644407936"/>
                  </a:ext>
                </a:extLst>
              </a:tr>
              <a:tr h="425302">
                <a:tc>
                  <a:txBody>
                    <a:bodyPr/>
                    <a:lstStyle/>
                    <a:p>
                      <a:pPr algn="ctr">
                        <a:lnSpc>
                          <a:spcPts val="2200"/>
                        </a:lnSpc>
                        <a:spcAft>
                          <a:spcPts val="0"/>
                        </a:spcAft>
                      </a:pPr>
                      <a:r>
                        <a:rPr lang="en-US" sz="18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31.5934707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26.90759667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31.22319071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234040475"/>
                  </a:ext>
                </a:extLst>
              </a:tr>
              <a:tr h="425302">
                <a:tc>
                  <a:txBody>
                    <a:bodyPr/>
                    <a:lstStyle/>
                    <a:p>
                      <a:pPr algn="ctr">
                        <a:lnSpc>
                          <a:spcPts val="2200"/>
                        </a:lnSpc>
                        <a:spcAft>
                          <a:spcPts val="0"/>
                        </a:spcAft>
                      </a:pPr>
                      <a:r>
                        <a:rPr lang="en-US" sz="1800" kern="0">
                          <a:effectLst/>
                        </a:rPr>
                        <a:t>06.png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30.77772792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25.18810662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30.62883149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46104705"/>
                  </a:ext>
                </a:extLst>
              </a:tr>
              <a:tr h="425302">
                <a:tc>
                  <a:txBody>
                    <a:bodyPr/>
                    <a:lstStyle/>
                    <a:p>
                      <a:pPr algn="ctr">
                        <a:lnSpc>
                          <a:spcPts val="2200"/>
                        </a:lnSpc>
                        <a:spcAft>
                          <a:spcPts val="0"/>
                        </a:spcAft>
                      </a:pPr>
                      <a:r>
                        <a:rPr lang="en-US" sz="18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31.09174824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25.70649449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30.95222418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280020563"/>
                  </a:ext>
                </a:extLst>
              </a:tr>
              <a:tr h="425302">
                <a:tc>
                  <a:txBody>
                    <a:bodyPr/>
                    <a:lstStyle/>
                    <a:p>
                      <a:pPr algn="ctr">
                        <a:lnSpc>
                          <a:spcPts val="2200"/>
                        </a:lnSpc>
                        <a:spcAft>
                          <a:spcPts val="0"/>
                        </a:spcAft>
                      </a:pPr>
                      <a:r>
                        <a:rPr lang="en-US" sz="18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35.25528124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30.6053586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33.8037007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66420609"/>
                  </a:ext>
                </a:extLst>
              </a:tr>
              <a:tr h="425302">
                <a:tc>
                  <a:txBody>
                    <a:bodyPr/>
                    <a:lstStyle/>
                    <a:p>
                      <a:pPr algn="ctr">
                        <a:lnSpc>
                          <a:spcPts val="2200"/>
                        </a:lnSpc>
                        <a:spcAft>
                          <a:spcPts val="0"/>
                        </a:spcAft>
                      </a:pPr>
                      <a:r>
                        <a:rPr lang="en-US" sz="18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30.10060597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24.6950151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32.35011168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950405172"/>
                  </a:ext>
                </a:extLst>
              </a:tr>
              <a:tr h="425302">
                <a:tc>
                  <a:txBody>
                    <a:bodyPr/>
                    <a:lstStyle/>
                    <a:p>
                      <a:pPr algn="ctr">
                        <a:lnSpc>
                          <a:spcPts val="2200"/>
                        </a:lnSpc>
                        <a:spcAft>
                          <a:spcPts val="0"/>
                        </a:spcAft>
                      </a:pPr>
                      <a:r>
                        <a:rPr lang="en-US" sz="18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31.45166937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28.11878812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31.74215176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199287118"/>
                  </a:ext>
                </a:extLst>
              </a:tr>
              <a:tr h="425302">
                <a:tc>
                  <a:txBody>
                    <a:bodyPr/>
                    <a:lstStyle/>
                    <a:p>
                      <a:pPr algn="ctr">
                        <a:lnSpc>
                          <a:spcPts val="2200"/>
                        </a:lnSpc>
                        <a:spcAft>
                          <a:spcPts val="0"/>
                        </a:spcAft>
                      </a:pPr>
                      <a:r>
                        <a:rPr lang="en-US" sz="18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31.52627494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28.90883703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31.58416244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837423471"/>
                  </a:ext>
                </a:extLst>
              </a:tr>
              <a:tr h="425302">
                <a:tc>
                  <a:txBody>
                    <a:bodyPr/>
                    <a:lstStyle/>
                    <a:p>
                      <a:pPr algn="ctr">
                        <a:lnSpc>
                          <a:spcPts val="2200"/>
                        </a:lnSpc>
                        <a:spcAft>
                          <a:spcPts val="0"/>
                        </a:spcAft>
                      </a:pPr>
                      <a:r>
                        <a:rPr lang="en-US" sz="18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31.27141109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28.01088329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31.62153288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12680966"/>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366981881"/>
              </p:ext>
            </p:extLst>
          </p:nvPr>
        </p:nvGraphicFramePr>
        <p:xfrm>
          <a:off x="6868633" y="871869"/>
          <a:ext cx="4837815" cy="5528925"/>
        </p:xfrm>
        <a:graphic>
          <a:graphicData uri="http://schemas.openxmlformats.org/drawingml/2006/table">
            <a:tbl>
              <a:tblPr firstRow="1" firstCol="1" bandRow="1">
                <a:tableStyleId>{5C22544A-7EE6-4342-B048-85BDC9FD1C3A}</a:tableStyleId>
              </a:tblPr>
              <a:tblGrid>
                <a:gridCol w="967563">
                  <a:extLst>
                    <a:ext uri="{9D8B030D-6E8A-4147-A177-3AD203B41FA5}">
                      <a16:colId xmlns:a16="http://schemas.microsoft.com/office/drawing/2014/main" val="3171189317"/>
                    </a:ext>
                  </a:extLst>
                </a:gridCol>
                <a:gridCol w="967563">
                  <a:extLst>
                    <a:ext uri="{9D8B030D-6E8A-4147-A177-3AD203B41FA5}">
                      <a16:colId xmlns:a16="http://schemas.microsoft.com/office/drawing/2014/main" val="435784761"/>
                    </a:ext>
                  </a:extLst>
                </a:gridCol>
                <a:gridCol w="967563">
                  <a:extLst>
                    <a:ext uri="{9D8B030D-6E8A-4147-A177-3AD203B41FA5}">
                      <a16:colId xmlns:a16="http://schemas.microsoft.com/office/drawing/2014/main" val="3034232318"/>
                    </a:ext>
                  </a:extLst>
                </a:gridCol>
                <a:gridCol w="967563">
                  <a:extLst>
                    <a:ext uri="{9D8B030D-6E8A-4147-A177-3AD203B41FA5}">
                      <a16:colId xmlns:a16="http://schemas.microsoft.com/office/drawing/2014/main" val="2626539117"/>
                    </a:ext>
                  </a:extLst>
                </a:gridCol>
                <a:gridCol w="967563">
                  <a:extLst>
                    <a:ext uri="{9D8B030D-6E8A-4147-A177-3AD203B41FA5}">
                      <a16:colId xmlns:a16="http://schemas.microsoft.com/office/drawing/2014/main" val="567845493"/>
                    </a:ext>
                  </a:extLst>
                </a:gridCol>
              </a:tblGrid>
              <a:tr h="506505">
                <a:tc>
                  <a:txBody>
                    <a:bodyPr/>
                    <a:lstStyle/>
                    <a:p>
                      <a:pPr algn="ctr">
                        <a:lnSpc>
                          <a:spcPts val="2200"/>
                        </a:lnSpc>
                        <a:spcAft>
                          <a:spcPts val="0"/>
                        </a:spcAft>
                      </a:pPr>
                      <a:r>
                        <a:rPr lang="zh-CN" sz="1600" kern="0" dirty="0">
                          <a:effectLst/>
                        </a:rPr>
                        <a:t>时间</a:t>
                      </a:r>
                      <a:r>
                        <a:rPr lang="en-US" sz="1600" kern="0" dirty="0">
                          <a:effectLst/>
                        </a:rPr>
                        <a:t>/s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200" kern="0" dirty="0">
                          <a:effectLst/>
                        </a:rPr>
                        <a:t>CNN(CPU)</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BM3D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6226750"/>
                  </a:ext>
                </a:extLst>
              </a:tr>
              <a:tr h="418535">
                <a:tc>
                  <a:txBody>
                    <a:bodyPr/>
                    <a:lstStyle/>
                    <a:p>
                      <a:pPr algn="ctr">
                        <a:lnSpc>
                          <a:spcPts val="2200"/>
                        </a:lnSpc>
                        <a:spcAft>
                          <a:spcPts val="0"/>
                        </a:spcAft>
                      </a:pPr>
                      <a:r>
                        <a:rPr lang="en-US" sz="16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0.201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2.135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14.96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259364"/>
                  </a:ext>
                </a:extLst>
              </a:tr>
              <a:tr h="418535">
                <a:tc>
                  <a:txBody>
                    <a:bodyPr/>
                    <a:lstStyle/>
                    <a:p>
                      <a:pPr algn="ctr">
                        <a:lnSpc>
                          <a:spcPts val="2200"/>
                        </a:lnSpc>
                        <a:spcAft>
                          <a:spcPts val="0"/>
                        </a:spcAft>
                      </a:pPr>
                      <a:r>
                        <a:rPr lang="en-US" sz="16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2.094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50979398"/>
                  </a:ext>
                </a:extLst>
              </a:tr>
              <a:tr h="418535">
                <a:tc>
                  <a:txBody>
                    <a:bodyPr/>
                    <a:lstStyle/>
                    <a:p>
                      <a:pPr algn="ctr">
                        <a:lnSpc>
                          <a:spcPts val="2200"/>
                        </a:lnSpc>
                        <a:spcAft>
                          <a:spcPts val="0"/>
                        </a:spcAft>
                      </a:pPr>
                      <a:r>
                        <a:rPr lang="en-US" sz="16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0.200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0.231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2.079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15.09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2580077"/>
                  </a:ext>
                </a:extLst>
              </a:tr>
              <a:tr h="418535">
                <a:tc>
                  <a:txBody>
                    <a:bodyPr/>
                    <a:lstStyle/>
                    <a:p>
                      <a:pPr algn="ctr">
                        <a:lnSpc>
                          <a:spcPts val="2200"/>
                        </a:lnSpc>
                        <a:spcAft>
                          <a:spcPts val="0"/>
                        </a:spcAft>
                      </a:pPr>
                      <a:r>
                        <a:rPr lang="en-US" sz="16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2.200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482543"/>
                  </a:ext>
                </a:extLst>
              </a:tr>
              <a:tr h="418535">
                <a:tc>
                  <a:txBody>
                    <a:bodyPr/>
                    <a:lstStyle/>
                    <a:p>
                      <a:pPr algn="ctr">
                        <a:lnSpc>
                          <a:spcPts val="2200"/>
                        </a:lnSpc>
                        <a:spcAft>
                          <a:spcPts val="0"/>
                        </a:spcAft>
                      </a:pPr>
                      <a:r>
                        <a:rPr lang="en-US" sz="16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0.203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6241002"/>
                  </a:ext>
                </a:extLst>
              </a:tr>
              <a:tr h="418535">
                <a:tc>
                  <a:txBody>
                    <a:bodyPr/>
                    <a:lstStyle/>
                    <a:p>
                      <a:pPr algn="ctr">
                        <a:lnSpc>
                          <a:spcPts val="2200"/>
                        </a:lnSpc>
                        <a:spcAft>
                          <a:spcPts val="0"/>
                        </a:spcAft>
                      </a:pPr>
                      <a:r>
                        <a:rPr lang="en-US" sz="1600" kern="0" dirty="0">
                          <a:effectLst/>
                        </a:rPr>
                        <a:t>06.png</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2.116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14.38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0547366"/>
                  </a:ext>
                </a:extLst>
              </a:tr>
              <a:tr h="418535">
                <a:tc>
                  <a:txBody>
                    <a:bodyPr/>
                    <a:lstStyle/>
                    <a:p>
                      <a:pPr algn="ctr">
                        <a:lnSpc>
                          <a:spcPts val="2200"/>
                        </a:lnSpc>
                        <a:spcAft>
                          <a:spcPts val="0"/>
                        </a:spcAft>
                      </a:pPr>
                      <a:r>
                        <a:rPr lang="en-US" sz="16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2.519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7440293"/>
                  </a:ext>
                </a:extLst>
              </a:tr>
              <a:tr h="418535">
                <a:tc>
                  <a:txBody>
                    <a:bodyPr/>
                    <a:lstStyle/>
                    <a:p>
                      <a:pPr algn="ctr">
                        <a:lnSpc>
                          <a:spcPts val="2200"/>
                        </a:lnSpc>
                        <a:spcAft>
                          <a:spcPts val="0"/>
                        </a:spcAft>
                      </a:pPr>
                      <a:r>
                        <a:rPr lang="en-US" sz="16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8.833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31.15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924852"/>
                  </a:ext>
                </a:extLst>
              </a:tr>
              <a:tr h="418535">
                <a:tc>
                  <a:txBody>
                    <a:bodyPr/>
                    <a:lstStyle/>
                    <a:p>
                      <a:pPr algn="ctr">
                        <a:lnSpc>
                          <a:spcPts val="2200"/>
                        </a:lnSpc>
                        <a:spcAft>
                          <a:spcPts val="0"/>
                        </a:spcAft>
                      </a:pPr>
                      <a:r>
                        <a:rPr lang="en-US" sz="16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0.961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9.006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29.75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131519"/>
                  </a:ext>
                </a:extLst>
              </a:tr>
              <a:tr h="418535">
                <a:tc>
                  <a:txBody>
                    <a:bodyPr/>
                    <a:lstStyle/>
                    <a:p>
                      <a:pPr algn="ctr">
                        <a:lnSpc>
                          <a:spcPts val="2200"/>
                        </a:lnSpc>
                        <a:spcAft>
                          <a:spcPts val="0"/>
                        </a:spcAft>
                      </a:pPr>
                      <a:r>
                        <a:rPr lang="en-US" sz="16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0.447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0.896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9.030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29.04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1922807"/>
                  </a:ext>
                </a:extLst>
              </a:tr>
              <a:tr h="418535">
                <a:tc>
                  <a:txBody>
                    <a:bodyPr/>
                    <a:lstStyle/>
                    <a:p>
                      <a:pPr algn="ctr">
                        <a:lnSpc>
                          <a:spcPts val="2200"/>
                        </a:lnSpc>
                        <a:spcAft>
                          <a:spcPts val="0"/>
                        </a:spcAft>
                      </a:pPr>
                      <a:r>
                        <a:rPr lang="en-US" sz="16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0.448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0.875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8.907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35.26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639210"/>
                  </a:ext>
                </a:extLst>
              </a:tr>
              <a:tr h="418535">
                <a:tc>
                  <a:txBody>
                    <a:bodyPr/>
                    <a:lstStyle/>
                    <a:p>
                      <a:pPr algn="ctr">
                        <a:lnSpc>
                          <a:spcPts val="2200"/>
                        </a:lnSpc>
                        <a:spcAft>
                          <a:spcPts val="0"/>
                        </a:spcAft>
                      </a:pPr>
                      <a:r>
                        <a:rPr lang="en-US" sz="16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8.569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30.84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3656952"/>
                  </a:ext>
                </a:extLst>
              </a:tr>
            </a:tbl>
          </a:graphicData>
        </a:graphic>
      </p:graphicFrame>
    </p:spTree>
    <p:extLst>
      <p:ext uri="{BB962C8B-B14F-4D97-AF65-F5344CB8AC3E}">
        <p14:creationId xmlns:p14="http://schemas.microsoft.com/office/powerpoint/2010/main" val="246171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固定高斯噪声水平的彩色图去噪</a:t>
            </a:r>
          </a:p>
        </p:txBody>
      </p:sp>
      <p:pic>
        <p:nvPicPr>
          <p:cNvPr id="6" name="图片 5" descr="图片包含 人员, 妇女, 服装, 饰头巾&#10;&#10;已生成极高可信度的说明"/>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307943" y="1926192"/>
            <a:ext cx="3730330" cy="3730330"/>
          </a:xfrm>
          <a:prstGeom prst="rect">
            <a:avLst/>
          </a:prstGeom>
        </p:spPr>
      </p:pic>
      <p:pic>
        <p:nvPicPr>
          <p:cNvPr id="8" name="图片 7" descr="图片包含 白色&#10;&#10;已生成高可信度的说明"/>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4263655" y="1926192"/>
            <a:ext cx="3730331" cy="3730331"/>
          </a:xfrm>
          <a:prstGeom prst="rect">
            <a:avLst/>
          </a:prstGeom>
        </p:spPr>
      </p:pic>
      <p:pic>
        <p:nvPicPr>
          <p:cNvPr id="10" name="图片 9" descr="图片包含 人员, 妇女, 服装, 帽子&#10;&#10;已生成极高可信度的说明"/>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9368" y="1926192"/>
            <a:ext cx="3730330" cy="3730330"/>
          </a:xfrm>
          <a:prstGeom prst="rect">
            <a:avLst/>
          </a:prstGeom>
        </p:spPr>
      </p:pic>
      <p:sp>
        <p:nvSpPr>
          <p:cNvPr id="9" name="矩形 8"/>
          <p:cNvSpPr/>
          <p:nvPr/>
        </p:nvSpPr>
        <p:spPr>
          <a:xfrm>
            <a:off x="0" y="-126573"/>
            <a:ext cx="12192000" cy="6984573"/>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 name="组合 10"/>
          <p:cNvGrpSpPr/>
          <p:nvPr/>
        </p:nvGrpSpPr>
        <p:grpSpPr>
          <a:xfrm>
            <a:off x="4776526" y="1749142"/>
            <a:ext cx="102280" cy="3884294"/>
            <a:chOff x="3542030" y="2365829"/>
            <a:chExt cx="102280" cy="2716892"/>
          </a:xfrm>
        </p:grpSpPr>
        <p:sp>
          <p:nvSpPr>
            <p:cNvPr id="12" name="矩形 11"/>
            <p:cNvSpPr/>
            <p:nvPr/>
          </p:nvSpPr>
          <p:spPr>
            <a:xfrm flipH="1">
              <a:off x="3572601" y="2365829"/>
              <a:ext cx="45720" cy="27168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直角三角形 12"/>
            <p:cNvSpPr/>
            <p:nvPr/>
          </p:nvSpPr>
          <p:spPr>
            <a:xfrm rot="2700000">
              <a:off x="3542030" y="3711354"/>
              <a:ext cx="102280" cy="102280"/>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5364264" y="1782483"/>
            <a:ext cx="2810385" cy="1323439"/>
          </a:xfrm>
          <a:prstGeom prst="rect">
            <a:avLst/>
          </a:prstGeom>
          <a:noFill/>
        </p:spPr>
        <p:txBody>
          <a:bodyPr wrap="none" rtlCol="0">
            <a:spAutoFit/>
          </a:bodyPr>
          <a:lstStyle/>
          <a:p>
            <a:r>
              <a:rPr lang="en-US" altLang="zh-CN" sz="8000" dirty="0">
                <a:solidFill>
                  <a:srgbClr val="FFC000"/>
                </a:solidFill>
                <a:latin typeface="微软雅黑" panose="020B0503020204020204" pitchFamily="34" charset="-122"/>
                <a:ea typeface="微软雅黑" panose="020B0503020204020204" pitchFamily="34" charset="-122"/>
              </a:rPr>
              <a:t>6~26</a:t>
            </a:r>
            <a:r>
              <a:rPr lang="en-US" altLang="zh-CN" sz="1400" dirty="0">
                <a:solidFill>
                  <a:srgbClr val="FFC000"/>
                </a:solidFill>
                <a:latin typeface="微软雅黑" panose="020B0503020204020204" pitchFamily="34" charset="-122"/>
                <a:ea typeface="微软雅黑" panose="020B0503020204020204" pitchFamily="34" charset="-122"/>
              </a:rPr>
              <a:t> </a:t>
            </a:r>
            <a:endParaRPr lang="zh-CN" altLang="en-US" sz="1600" dirty="0">
              <a:solidFill>
                <a:srgbClr val="FFC000"/>
              </a:solidFill>
              <a:latin typeface="微软雅黑" panose="020B0503020204020204" pitchFamily="34" charset="-122"/>
              <a:ea typeface="微软雅黑" panose="020B0503020204020204" pitchFamily="34" charset="-122"/>
            </a:endParaRPr>
          </a:p>
        </p:txBody>
      </p:sp>
      <p:sp>
        <p:nvSpPr>
          <p:cNvPr id="15" name="矩形 14"/>
          <p:cNvSpPr/>
          <p:nvPr/>
        </p:nvSpPr>
        <p:spPr>
          <a:xfrm>
            <a:off x="5528902" y="4227858"/>
            <a:ext cx="2601994" cy="1569660"/>
          </a:xfrm>
          <a:prstGeom prst="rect">
            <a:avLst/>
          </a:prstGeom>
        </p:spPr>
        <p:txBody>
          <a:bodyPr wrap="none">
            <a:spAutoFit/>
          </a:bodyPr>
          <a:lstStyle/>
          <a:p>
            <a:r>
              <a:rPr lang="en-US" altLang="zh-CN" sz="9600" dirty="0">
                <a:solidFill>
                  <a:srgbClr val="AFDC7E"/>
                </a:solidFill>
                <a:latin typeface="微软雅黑" panose="020B0503020204020204" pitchFamily="34" charset="-122"/>
                <a:ea typeface="微软雅黑" panose="020B0503020204020204" pitchFamily="34" charset="-122"/>
              </a:rPr>
              <a:t>10+</a:t>
            </a:r>
            <a:r>
              <a:rPr lang="en-US" altLang="zh-CN" sz="1600" kern="100" dirty="0">
                <a:solidFill>
                  <a:srgbClr val="AFDC7E"/>
                </a:solidFill>
                <a:latin typeface="微软雅黑" panose="020B0503020204020204" pitchFamily="34" charset="-122"/>
                <a:ea typeface="微软雅黑" panose="020B0503020204020204" pitchFamily="34" charset="-122"/>
              </a:rPr>
              <a:t> </a:t>
            </a:r>
            <a:endParaRPr lang="zh-CN" altLang="en-US" sz="2400" dirty="0">
              <a:solidFill>
                <a:srgbClr val="AFDC7E"/>
              </a:solidFill>
              <a:latin typeface="微软雅黑" panose="020B0503020204020204" pitchFamily="34" charset="-122"/>
              <a:ea typeface="微软雅黑" panose="020B0503020204020204" pitchFamily="34" charset="-122"/>
            </a:endParaRPr>
          </a:p>
        </p:txBody>
      </p:sp>
      <p:sp>
        <p:nvSpPr>
          <p:cNvPr id="16" name="矩形 15"/>
          <p:cNvSpPr/>
          <p:nvPr/>
        </p:nvSpPr>
        <p:spPr>
          <a:xfrm>
            <a:off x="8061278" y="2388025"/>
            <a:ext cx="23391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高斯噪声标准差</a:t>
            </a:r>
          </a:p>
        </p:txBody>
      </p:sp>
      <p:sp>
        <p:nvSpPr>
          <p:cNvPr id="17" name="矩形 16"/>
          <p:cNvSpPr/>
          <p:nvPr/>
        </p:nvSpPr>
        <p:spPr>
          <a:xfrm>
            <a:off x="7946660" y="5014978"/>
            <a:ext cx="26597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网络的训练时间</a:t>
            </a:r>
            <a:r>
              <a:rPr lang="en-US" altLang="zh-CN" sz="2400" dirty="0">
                <a:solidFill>
                  <a:schemeClr val="bg1"/>
                </a:solidFill>
                <a:latin typeface="微软雅黑" panose="020B0503020204020204" pitchFamily="34" charset="-122"/>
                <a:ea typeface="微软雅黑" panose="020B0503020204020204" pitchFamily="34" charset="-122"/>
              </a:rPr>
              <a:t>/h</a:t>
            </a:r>
          </a:p>
        </p:txBody>
      </p:sp>
    </p:spTree>
    <p:extLst>
      <p:ext uri="{BB962C8B-B14F-4D97-AF65-F5344CB8AC3E}">
        <p14:creationId xmlns:p14="http://schemas.microsoft.com/office/powerpoint/2010/main" val="3236669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250"/>
                                        <p:tgtEl>
                                          <p:spTgt spid="14">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250"/>
                                        <p:tgtEl>
                                          <p:spTgt spid="16"/>
                                        </p:tgtEl>
                                      </p:cBhvr>
                                    </p:animEffect>
                                  </p:childTnLst>
                                </p:cTn>
                              </p:par>
                            </p:childTnLst>
                          </p:cTn>
                        </p:par>
                        <p:par>
                          <p:cTn id="19" fill="hold">
                            <p:stCondLst>
                              <p:cond delay="1000"/>
                            </p:stCondLst>
                            <p:childTnLst>
                              <p:par>
                                <p:cTn id="20" presetID="26" presetClass="emph" presetSubtype="0" fill="hold" nodeType="afterEffect">
                                  <p:stCondLst>
                                    <p:cond delay="0"/>
                                  </p:stCondLst>
                                  <p:childTnLst>
                                    <p:animEffect transition="out" filter="fade">
                                      <p:cBhvr>
                                        <p:cTn id="21" dur="250" tmFilter="0, 0; .2, .5; .8, .5; 1, 0"/>
                                        <p:tgtEl>
                                          <p:spTgt spid="14">
                                            <p:txEl>
                                              <p:pRg st="0" end="0"/>
                                            </p:txEl>
                                          </p:spTgt>
                                        </p:tgtEl>
                                      </p:cBhvr>
                                    </p:animEffect>
                                    <p:animScale>
                                      <p:cBhvr>
                                        <p:cTn id="22" dur="125" autoRev="1" fill="hold"/>
                                        <p:tgtEl>
                                          <p:spTgt spid="14">
                                            <p:txEl>
                                              <p:pRg st="0" end="0"/>
                                            </p:txEl>
                                          </p:spTgt>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250"/>
                                        <p:tgtEl>
                                          <p:spTgt spid="17"/>
                                        </p:tgtEl>
                                      </p:cBhvr>
                                    </p:animEffect>
                                  </p:childTnLst>
                                </p:cTn>
                              </p:par>
                            </p:childTnLst>
                          </p:cTn>
                        </p:par>
                        <p:par>
                          <p:cTn id="31" fill="hold">
                            <p:stCondLst>
                              <p:cond delay="250"/>
                            </p:stCondLst>
                            <p:childTnLst>
                              <p:par>
                                <p:cTn id="32" presetID="26" presetClass="emph" presetSubtype="0" fill="hold" grpId="0" nodeType="afterEffect">
                                  <p:stCondLst>
                                    <p:cond delay="0"/>
                                  </p:stCondLst>
                                  <p:childTnLst>
                                    <p:animEffect transition="out" filter="fade">
                                      <p:cBhvr>
                                        <p:cTn id="33" dur="250" tmFilter="0, 0; .2, .5; .8, .5; 1, 0"/>
                                        <p:tgtEl>
                                          <p:spTgt spid="15"/>
                                        </p:tgtEl>
                                      </p:cBhvr>
                                    </p:animEffect>
                                    <p:animScale>
                                      <p:cBhvr>
                                        <p:cTn id="34" dur="125"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build="allAtOnce"/>
      <p:bldP spid="15" grpId="0"/>
      <p:bldP spid="15" grpId="1"/>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80366" y="2779082"/>
            <a:ext cx="3819097" cy="362708"/>
          </a:xfrm>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pic>
        <p:nvPicPr>
          <p:cNvPr id="5" name="图片 4"/>
          <p:cNvPicPr>
            <a:picLocks noChangeAspect="1"/>
          </p:cNvPicPr>
          <p:nvPr/>
        </p:nvPicPr>
        <p:blipFill rotWithShape="1">
          <a:blip r:embed="rId3"/>
          <a:srcRect l="6588" t="6753" r="6837" b="6828"/>
          <a:stretch/>
        </p:blipFill>
        <p:spPr>
          <a:xfrm>
            <a:off x="1322450" y="1507164"/>
            <a:ext cx="9580219" cy="2254103"/>
          </a:xfrm>
          <a:prstGeom prst="rect">
            <a:avLst/>
          </a:prstGeom>
        </p:spPr>
      </p:pic>
      <p:pic>
        <p:nvPicPr>
          <p:cNvPr id="6" name="图片 5"/>
          <p:cNvPicPr>
            <a:picLocks noChangeAspect="1"/>
          </p:cNvPicPr>
          <p:nvPr/>
        </p:nvPicPr>
        <p:blipFill rotWithShape="1">
          <a:blip r:embed="rId4"/>
          <a:srcRect l="6497" t="5802" r="6880" b="6956"/>
          <a:stretch/>
        </p:blipFill>
        <p:spPr>
          <a:xfrm>
            <a:off x="1322449" y="3850595"/>
            <a:ext cx="9575081" cy="2273084"/>
          </a:xfrm>
          <a:prstGeom prst="rect">
            <a:avLst/>
          </a:prstGeom>
        </p:spPr>
      </p:pic>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1"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12" name="文本框 11"/>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3" name="文本框 12"/>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4" name="文本框 13"/>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5" name="文本框 14"/>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
        <p:nvSpPr>
          <p:cNvPr id="16" name="文本框 15"/>
          <p:cNvSpPr txBox="1"/>
          <p:nvPr/>
        </p:nvSpPr>
        <p:spPr>
          <a:xfrm>
            <a:off x="212250" y="2505088"/>
            <a:ext cx="1101584" cy="369332"/>
          </a:xfrm>
          <a:prstGeom prst="rect">
            <a:avLst/>
          </a:prstGeom>
          <a:noFill/>
        </p:spPr>
        <p:txBody>
          <a:bodyPr wrap="none" rtlCol="0">
            <a:spAutoFit/>
          </a:bodyPr>
          <a:lstStyle/>
          <a:p>
            <a:r>
              <a:rPr lang="en-US" altLang="zh-CN" dirty="0"/>
              <a:t>Sigma=6</a:t>
            </a:r>
            <a:endParaRPr lang="zh-CN" altLang="en-US" dirty="0"/>
          </a:p>
        </p:txBody>
      </p:sp>
      <p:sp>
        <p:nvSpPr>
          <p:cNvPr id="17" name="文本框 16"/>
          <p:cNvSpPr txBox="1"/>
          <p:nvPr/>
        </p:nvSpPr>
        <p:spPr>
          <a:xfrm>
            <a:off x="165454" y="4802471"/>
            <a:ext cx="1229824" cy="369332"/>
          </a:xfrm>
          <a:prstGeom prst="rect">
            <a:avLst/>
          </a:prstGeom>
          <a:noFill/>
        </p:spPr>
        <p:txBody>
          <a:bodyPr wrap="none" rtlCol="0">
            <a:spAutoFit/>
          </a:bodyPr>
          <a:lstStyle/>
          <a:p>
            <a:r>
              <a:rPr lang="en-US" altLang="zh-CN" dirty="0"/>
              <a:t>Sigma=12</a:t>
            </a:r>
            <a:endParaRPr lang="zh-CN" altLang="en-US" dirty="0"/>
          </a:p>
        </p:txBody>
      </p:sp>
    </p:spTree>
    <p:extLst>
      <p:ext uri="{BB962C8B-B14F-4D97-AF65-F5344CB8AC3E}">
        <p14:creationId xmlns:p14="http://schemas.microsoft.com/office/powerpoint/2010/main" val="3545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6491" t="6788" r="6796" b="6762"/>
          <a:stretch/>
        </p:blipFill>
        <p:spPr>
          <a:xfrm>
            <a:off x="1330959" y="1601274"/>
            <a:ext cx="9597075" cy="2255297"/>
          </a:xfrm>
          <a:prstGeom prst="rect">
            <a:avLst/>
          </a:prstGeom>
        </p:spPr>
      </p:pic>
      <p:pic>
        <p:nvPicPr>
          <p:cNvPr id="5" name="图片 4"/>
          <p:cNvPicPr>
            <a:picLocks noChangeAspect="1"/>
          </p:cNvPicPr>
          <p:nvPr/>
        </p:nvPicPr>
        <p:blipFill rotWithShape="1">
          <a:blip r:embed="rId4"/>
          <a:srcRect l="6640" t="7325" r="6865" b="7137"/>
          <a:stretch/>
        </p:blipFill>
        <p:spPr>
          <a:xfrm>
            <a:off x="1330959" y="3979208"/>
            <a:ext cx="9597077" cy="2233799"/>
          </a:xfrm>
          <a:prstGeom prst="rect">
            <a:avLst/>
          </a:prstGeom>
        </p:spPr>
      </p:pic>
      <p:sp>
        <p:nvSpPr>
          <p:cNvPr id="6" name="矩形 5"/>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sp>
        <p:nvSpPr>
          <p:cNvPr id="7" name="文本占位符 2"/>
          <p:cNvSpPr>
            <a:spLocks noGrp="1"/>
          </p:cNvSpPr>
          <p:nvPr>
            <p:ph type="body" sz="quarter" idx="11"/>
          </p:nvPr>
        </p:nvSpPr>
        <p:spPr>
          <a:xfrm>
            <a:off x="161913" y="144228"/>
            <a:ext cx="724778" cy="480471"/>
          </a:xfrm>
        </p:spPr>
        <p:txBody>
          <a:bodyPr>
            <a:normAutofit fontScale="92500" lnSpcReduction="20000"/>
          </a:bodyPr>
          <a:lstStyle/>
          <a:p>
            <a:r>
              <a:rPr lang="en-US" altLang="zh-CN" dirty="0"/>
              <a:t>04</a:t>
            </a:r>
            <a:endParaRPr lang="zh-CN" altLang="en-US" dirty="0"/>
          </a:p>
        </p:txBody>
      </p:sp>
      <p:sp>
        <p:nvSpPr>
          <p:cNvPr id="8"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9" name="文本框 8"/>
          <p:cNvSpPr txBox="1"/>
          <p:nvPr/>
        </p:nvSpPr>
        <p:spPr>
          <a:xfrm>
            <a:off x="101135" y="2438895"/>
            <a:ext cx="1229824" cy="369332"/>
          </a:xfrm>
          <a:prstGeom prst="rect">
            <a:avLst/>
          </a:prstGeom>
          <a:noFill/>
        </p:spPr>
        <p:txBody>
          <a:bodyPr wrap="none" rtlCol="0">
            <a:spAutoFit/>
          </a:bodyPr>
          <a:lstStyle/>
          <a:p>
            <a:r>
              <a:rPr lang="en-US" altLang="zh-CN" dirty="0"/>
              <a:t>Sigma=18</a:t>
            </a:r>
            <a:endParaRPr lang="zh-CN" altLang="en-US" dirty="0"/>
          </a:p>
        </p:txBody>
      </p:sp>
      <p:sp>
        <p:nvSpPr>
          <p:cNvPr id="10" name="文本框 9"/>
          <p:cNvSpPr txBox="1"/>
          <p:nvPr/>
        </p:nvSpPr>
        <p:spPr>
          <a:xfrm>
            <a:off x="54339" y="4736278"/>
            <a:ext cx="1229824" cy="369332"/>
          </a:xfrm>
          <a:prstGeom prst="rect">
            <a:avLst/>
          </a:prstGeom>
          <a:noFill/>
        </p:spPr>
        <p:txBody>
          <a:bodyPr wrap="none" rtlCol="0">
            <a:spAutoFit/>
          </a:bodyPr>
          <a:lstStyle/>
          <a:p>
            <a:r>
              <a:rPr lang="en-US" altLang="zh-CN" dirty="0"/>
              <a:t>Sigma=26</a:t>
            </a:r>
            <a:endParaRPr lang="zh-CN" altLang="en-US" dirty="0"/>
          </a:p>
        </p:txBody>
      </p:sp>
      <p:sp>
        <p:nvSpPr>
          <p:cNvPr id="11" name="文本框 10"/>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2" name="文本框 11"/>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3" name="文本框 12"/>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4" name="文本框 13"/>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Tree>
    <p:extLst>
      <p:ext uri="{BB962C8B-B14F-4D97-AF65-F5344CB8AC3E}">
        <p14:creationId xmlns:p14="http://schemas.microsoft.com/office/powerpoint/2010/main" val="294834407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endParaRPr lang="zh-CN"/>
                        </a:p>
                      </a:txBody>
                      <a:tcPr marL="44502" marR="44502" marT="0" marB="0" anchor="ctr">
                        <a:blipFill>
                          <a:blip r:embed="rId3"/>
                          <a:stretch>
                            <a:fillRect l="-383" t="-101429" r="-300766" b="-1005714"/>
                          </a:stretch>
                        </a:blipFill>
                      </a:tcP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endParaRPr lang="zh-CN"/>
                        </a:p>
                      </a:txBody>
                      <a:tcPr marL="44502" marR="44502" marT="0" marB="0" anchor="ctr">
                        <a:blipFill>
                          <a:blip r:embed="rId3"/>
                          <a:stretch>
                            <a:fillRect l="-383" t="-204348" r="-300766" b="-920290"/>
                          </a:stretch>
                        </a:blipFill>
                      </a:tcP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endParaRPr lang="zh-CN"/>
                        </a:p>
                      </a:txBody>
                      <a:tcPr marL="44502" marR="44502" marT="0" marB="0" anchor="ctr">
                        <a:blipFill>
                          <a:blip r:embed="rId3"/>
                          <a:stretch>
                            <a:fillRect l="-383" t="-300000" r="-300766" b="-807143"/>
                          </a:stretch>
                        </a:blipFill>
                      </a:tcP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endParaRPr lang="zh-CN"/>
                        </a:p>
                      </a:txBody>
                      <a:tcPr marL="44502" marR="44502" marT="0" marB="0" anchor="ctr">
                        <a:blipFill>
                          <a:blip r:embed="rId3"/>
                          <a:stretch>
                            <a:fillRect l="-383" t="-400000" r="-300766" b="-707143"/>
                          </a:stretch>
                        </a:blipFill>
                      </a:tcP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endParaRPr lang="zh-CN"/>
                        </a:p>
                      </a:txBody>
                      <a:tcPr marL="44502" marR="44502" marT="0" marB="0" anchor="ctr">
                        <a:blipFill>
                          <a:blip r:embed="rId3"/>
                          <a:stretch>
                            <a:fillRect l="-383" t="-500000" r="-300766" b="-607143"/>
                          </a:stretch>
                        </a:blipFill>
                      </a:tcP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endParaRPr lang="zh-CN"/>
                        </a:p>
                      </a:txBody>
                      <a:tcPr marL="44502" marR="44502" marT="0" marB="0" anchor="ctr">
                        <a:blipFill>
                          <a:blip r:embed="rId3"/>
                          <a:stretch>
                            <a:fillRect l="-383" t="-608696" r="-300766" b="-515942"/>
                          </a:stretch>
                        </a:blipFill>
                      </a:tcP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endParaRPr lang="zh-CN"/>
                        </a:p>
                      </a:txBody>
                      <a:tcPr marL="44502" marR="44502" marT="0" marB="0" anchor="ctr">
                        <a:blipFill>
                          <a:blip r:embed="rId3"/>
                          <a:stretch>
                            <a:fillRect l="-383" t="-698571" r="-300766" b="-408571"/>
                          </a:stretch>
                        </a:blipFill>
                      </a:tcP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endParaRPr lang="zh-CN"/>
                        </a:p>
                      </a:txBody>
                      <a:tcPr marL="44502" marR="44502" marT="0" marB="0" anchor="ctr">
                        <a:blipFill>
                          <a:blip r:embed="rId3"/>
                          <a:stretch>
                            <a:fillRect l="-383" t="-798571" r="-300766" b="-308571"/>
                          </a:stretch>
                        </a:blipFill>
                      </a:tcP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endParaRPr lang="zh-CN"/>
                        </a:p>
                      </a:txBody>
                      <a:tcPr marL="44502" marR="44502" marT="0" marB="0" anchor="ctr">
                        <a:blipFill>
                          <a:blip r:embed="rId3"/>
                          <a:stretch>
                            <a:fillRect l="-383" t="-898571" r="-300766" b="-208571"/>
                          </a:stretch>
                        </a:blipFill>
                      </a:tcP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endParaRPr lang="zh-CN"/>
                        </a:p>
                      </a:txBody>
                      <a:tcPr marL="44502" marR="44502" marT="0" marB="0" anchor="ctr">
                        <a:blipFill>
                          <a:blip r:embed="rId3"/>
                          <a:stretch>
                            <a:fillRect l="-383" t="-1013043" r="-300766" b="-111594"/>
                          </a:stretch>
                        </a:blipFill>
                      </a:tcP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endParaRPr lang="zh-CN"/>
                        </a:p>
                      </a:txBody>
                      <a:tcPr marL="44502" marR="44502" marT="0" marB="0" anchor="ctr">
                        <a:blipFill>
                          <a:blip r:embed="rId3"/>
                          <a:stretch>
                            <a:fillRect l="-383" t="-1097143" r="-300766" b="-10000"/>
                          </a:stretch>
                        </a:blipFill>
                      </a:tcP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Fallback>
      </mc:AlternateContent>
      <p:graphicFrame>
        <p:nvGraphicFramePr>
          <p:cNvPr id="7" name="图表 6">
            <a:extLst>
              <a:ext uri="{FF2B5EF4-FFF2-40B4-BE49-F238E27FC236}">
                <a16:creationId xmlns:a16="http://schemas.microsoft.com/office/drawing/2014/main" id="{802C7AE6-4AC2-4768-B6AC-6C59B256B0A9}"/>
              </a:ext>
            </a:extLst>
          </p:cNvPr>
          <p:cNvGraphicFramePr/>
          <p:nvPr>
            <p:extLst>
              <p:ext uri="{D42A27DB-BD31-4B8C-83A1-F6EECF244321}">
                <p14:modId xmlns:p14="http://schemas.microsoft.com/office/powerpoint/2010/main" val="1436837368"/>
              </p:ext>
            </p:extLst>
          </p:nvPr>
        </p:nvGraphicFramePr>
        <p:xfrm>
          <a:off x="7134448" y="1477927"/>
          <a:ext cx="4582632" cy="45813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3577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33333E-6 4.44444E-6 L -0.17825 4.44444E-6 " pathEditMode="relative" rAng="0" ptsTypes="AA">
                                      <p:cBhvr>
                                        <p:cTn id="6" dur="1000" fill="hold"/>
                                        <p:tgtEl>
                                          <p:spTgt spid="6"/>
                                        </p:tgtEl>
                                        <p:attrNameLst>
                                          <p:attrName>ppt_x</p:attrName>
                                          <p:attrName>ppt_y</p:attrName>
                                        </p:attrNameLst>
                                      </p:cBhvr>
                                      <p:rCtr x="-8919" y="0"/>
                                    </p:animMotion>
                                  </p:childTnLst>
                                </p:cTn>
                              </p:par>
                              <p:par>
                                <p:cTn id="7" presetID="10" presetClass="entr" presetSubtype="0" fill="hold" grpId="0"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6" name="矩形 5"/>
          <p:cNvSpPr/>
          <p:nvPr/>
        </p:nvSpPr>
        <p:spPr>
          <a:xfrm>
            <a:off x="4894277" y="1527285"/>
            <a:ext cx="2403447" cy="1442068"/>
          </a:xfrm>
          <a:prstGeom prst="rect">
            <a:avLst/>
          </a:prstGeom>
          <a:solidFill>
            <a:srgbClr val="7199C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并行加速</a:t>
            </a:r>
            <a:endParaRPr lang="en-US" altLang="zh-CN" sz="2400" b="1" dirty="0">
              <a:solidFill>
                <a:schemeClr val="bg1"/>
              </a:solidFill>
            </a:endParaRPr>
          </a:p>
        </p:txBody>
      </p:sp>
      <p:sp>
        <p:nvSpPr>
          <p:cNvPr id="7" name="矩形 6"/>
          <p:cNvSpPr/>
          <p:nvPr/>
        </p:nvSpPr>
        <p:spPr>
          <a:xfrm>
            <a:off x="8813197"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避免调参</a:t>
            </a:r>
            <a:endParaRPr lang="en-US" altLang="zh-CN" sz="2400" b="1" dirty="0">
              <a:solidFill>
                <a:schemeClr val="bg1"/>
              </a:solidFill>
            </a:endParaRPr>
          </a:p>
        </p:txBody>
      </p:sp>
      <p:sp>
        <p:nvSpPr>
          <p:cNvPr id="8" name="矩形 7"/>
          <p:cNvSpPr/>
          <p:nvPr/>
        </p:nvSpPr>
        <p:spPr>
          <a:xfrm>
            <a:off x="975356"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适用性强</a:t>
            </a:r>
            <a:endParaRPr lang="en-US" altLang="zh-CN" sz="2400" b="1" dirty="0">
              <a:solidFill>
                <a:schemeClr val="bg1"/>
              </a:solidFill>
            </a:endParaRPr>
          </a:p>
        </p:txBody>
      </p:sp>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spTree>
    <p:extLst>
      <p:ext uri="{BB962C8B-B14F-4D97-AF65-F5344CB8AC3E}">
        <p14:creationId xmlns:p14="http://schemas.microsoft.com/office/powerpoint/2010/main" val="1471623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0" cy="6857999"/>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598125"/>
            <a:ext cx="5772586" cy="895393"/>
          </a:xfrm>
        </p:spPr>
        <p:txBody>
          <a:bodyPr>
            <a:noAutofit/>
          </a:bodyPr>
          <a:lstStyle/>
          <a:p>
            <a:r>
              <a:rPr kumimoji="1" lang="zh-CN" altLang="en-US" sz="1800" dirty="0">
                <a:latin typeface="+mj-ea"/>
                <a:ea typeface="+mj-ea"/>
              </a:rPr>
              <a:t>答辩人：李京</a:t>
            </a:r>
            <a:endParaRPr kumimoji="1" lang="en-US" altLang="zh-CN" sz="1800" dirty="0">
              <a:latin typeface="+mj-ea"/>
              <a:ea typeface="+mj-ea"/>
            </a:endParaRPr>
          </a:p>
          <a:p>
            <a:r>
              <a:rPr kumimoji="1" lang="zh-CN" altLang="en-US" sz="1800" dirty="0">
                <a:latin typeface="+mj-ea"/>
                <a:ea typeface="+mj-ea"/>
              </a:rPr>
              <a:t>学号：</a:t>
            </a:r>
            <a:r>
              <a:rPr kumimoji="1" lang="en-US" altLang="zh-CN" sz="1800" dirty="0">
                <a:latin typeface="+mj-ea"/>
                <a:ea typeface="+mj-ea"/>
              </a:rPr>
              <a:t>PB13209115</a:t>
            </a:r>
          </a:p>
        </p:txBody>
      </p:sp>
      <p:sp>
        <p:nvSpPr>
          <p:cNvPr id="5" name="文本占位符 2"/>
          <p:cNvSpPr txBox="1">
            <a:spLocks/>
          </p:cNvSpPr>
          <p:nvPr/>
        </p:nvSpPr>
        <p:spPr>
          <a:xfrm>
            <a:off x="960722" y="3778520"/>
            <a:ext cx="5555488" cy="81960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Reduction Based</a:t>
            </a:r>
          </a:p>
          <a:p>
            <a:r>
              <a:rPr kumimoji="1" lang="en-US" altLang="zh-CN" sz="1600" dirty="0">
                <a:ea typeface="+mj-ea"/>
              </a:rPr>
              <a:t>Deep Convolution Network</a:t>
            </a:r>
            <a:endParaRPr kumimoji="1" lang="zh-CN" altLang="en-US" sz="1600" dirty="0">
              <a:ea typeface="+mj-ea"/>
            </a:endParaRPr>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a:cxnSpLocks/>
          </p:cNvCxnSpPr>
          <p:nvPr/>
        </p:nvCxnSpPr>
        <p:spPr>
          <a:xfrm>
            <a:off x="1043940" y="2908746"/>
            <a:ext cx="5472270"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3152709"/>
            <a:ext cx="5772586" cy="575644"/>
          </a:xfrm>
        </p:spPr>
        <p:txBody>
          <a:bodyPr>
            <a:normAutofit/>
          </a:bodyPr>
          <a:lstStyle/>
          <a:p>
            <a:r>
              <a:rPr kumimoji="1" lang="zh-CN" altLang="en-US" sz="2400" dirty="0">
                <a:latin typeface="+mj-ea"/>
                <a:ea typeface="+mj-ea"/>
              </a:rPr>
              <a:t>基于深度卷积网络的图像去噪研究</a:t>
            </a:r>
          </a:p>
        </p:txBody>
      </p:sp>
      <p:sp>
        <p:nvSpPr>
          <p:cNvPr id="17" name="文本占位符 2"/>
          <p:cNvSpPr>
            <a:spLocks noGrp="1"/>
          </p:cNvSpPr>
          <p:nvPr>
            <p:ph type="body" sz="quarter" idx="11"/>
          </p:nvPr>
        </p:nvSpPr>
        <p:spPr>
          <a:xfrm>
            <a:off x="960722" y="1635477"/>
            <a:ext cx="5772586" cy="882121"/>
          </a:xfrm>
        </p:spPr>
        <p:txBody>
          <a:bodyPr>
            <a:noAutofit/>
          </a:bodyPr>
          <a:lstStyle/>
          <a:p>
            <a:r>
              <a:rPr kumimoji="1" lang="en-US" altLang="zh-CN" sz="6000" dirty="0">
                <a:latin typeface="+mj-ea"/>
                <a:ea typeface="+mj-ea"/>
              </a:rPr>
              <a:t>Thank You</a:t>
            </a:r>
            <a:endParaRPr kumimoji="1" lang="zh-CN" altLang="en-US" sz="6000" dirty="0">
              <a:latin typeface="+mj-ea"/>
              <a:ea typeface="+mj-ea"/>
            </a:endParaRPr>
          </a:p>
        </p:txBody>
      </p:sp>
    </p:spTree>
    <p:extLst>
      <p:ext uri="{BB962C8B-B14F-4D97-AF65-F5344CB8AC3E}">
        <p14:creationId xmlns:p14="http://schemas.microsoft.com/office/powerpoint/2010/main" val="484161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47" presetClass="entr" presetSubtype="0" fill="hold"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anim calcmode="lin" valueType="num">
                                      <p:cBhvr>
                                        <p:cTn id="1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iterate type="wd">
                                    <p:tmPct val="1000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250"/>
                                  </p:stCondLst>
                                  <p:iterate type="wd">
                                    <p:tmPct val="10000"/>
                                  </p:iterate>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par>
                                <p:cTn id="28" presetID="10" presetClass="entr" presetSubtype="0" fill="hold" nodeType="withEffect">
                                  <p:stCondLst>
                                    <p:cond delay="500"/>
                                  </p:stCondLst>
                                  <p:iterate type="wd">
                                    <p:tmPct val="10000"/>
                                  </p:iterate>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391" y="683580"/>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799793" y="339930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2500"/>
                            </p:stCondLst>
                            <p:childTnLst>
                              <p:par>
                                <p:cTn id="29" presetID="6" presetClass="emph" presetSubtype="0" fill="hold" nodeType="afterEffect">
                                  <p:stCondLst>
                                    <p:cond delay="0"/>
                                  </p:stCondLst>
                                  <p:childTnLst>
                                    <p:animScale>
                                      <p:cBhvr>
                                        <p:cTn id="30" dur="500" fill="hold"/>
                                        <p:tgtEl>
                                          <p:spTgt spid="10"/>
                                        </p:tgtEl>
                                      </p:cBhvr>
                                      <p:by x="50000" y="50000"/>
                                    </p:animScale>
                                  </p:childTnLst>
                                </p:cTn>
                              </p:par>
                              <p:par>
                                <p:cTn id="31" presetID="10" presetClass="exit" presetSubtype="0" fill="hold"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0 -1.11111E-6 L -0.16732 -0.00417 " pathEditMode="relative" rAng="0" ptsTypes="AA">
                                      <p:cBhvr>
                                        <p:cTn id="21" dur="750" fill="hold"/>
                                        <p:tgtEl>
                                          <p:spTgt spid="7"/>
                                        </p:tgtEl>
                                        <p:attrNameLst>
                                          <p:attrName>ppt_x</p:attrName>
                                          <p:attrName>ppt_y</p:attrName>
                                        </p:attrNameLst>
                                      </p:cBhvr>
                                      <p:rCtr x="-8372" y="-208"/>
                                    </p:animMotion>
                                  </p:childTnLst>
                                </p:cTn>
                              </p:par>
                              <p:par>
                                <p:cTn id="22" presetID="63" presetClass="path" presetSubtype="0" accel="50000" decel="50000" fill="hold" nodeType="withEffect">
                                  <p:stCondLst>
                                    <p:cond delay="0"/>
                                  </p:stCondLst>
                                  <p:childTnLst>
                                    <p:animMotion origin="layout" path="M 1.875E-6 -1.11111E-6 L 0.1375 -1.11111E-6 " pathEditMode="relative" rAng="0" ptsTypes="AA">
                                      <p:cBhvr>
                                        <p:cTn id="23" dur="750" fill="hold"/>
                                        <p:tgtEl>
                                          <p:spTgt spid="8"/>
                                        </p:tgtEl>
                                        <p:attrNameLst>
                                          <p:attrName>ppt_x</p:attrName>
                                          <p:attrName>ppt_y</p:attrName>
                                        </p:attrNameLst>
                                      </p:cBhvr>
                                      <p:rCtr x="6875" y="0"/>
                                    </p:animMotion>
                                  </p:childTnLst>
                                </p:cTn>
                              </p:par>
                              <p:par>
                                <p:cTn id="24" presetID="10" presetClass="entr" presetSubtype="0"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zh-CN" altLang="en-US" dirty="0">
                <a:latin typeface="Century Gothic"/>
              </a:rPr>
              <a:t>选题背景</a:t>
            </a:r>
            <a:endParaRPr kumimoji="1" lang="en-US" altLang="zh-CN" dirty="0">
              <a:latin typeface="Century Gothic"/>
            </a:endParaRPr>
          </a:p>
        </p:txBody>
      </p:sp>
      <p:sp>
        <p:nvSpPr>
          <p:cNvPr id="24" name="文本占位符 23"/>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9" name="文本框 8"/>
          <p:cNvSpPr txBox="1"/>
          <p:nvPr/>
        </p:nvSpPr>
        <p:spPr>
          <a:xfrm>
            <a:off x="1589141" y="2080418"/>
            <a:ext cx="2738810" cy="707886"/>
          </a:xfrm>
          <a:prstGeom prst="rect">
            <a:avLst/>
          </a:prstGeom>
          <a:noFill/>
        </p:spPr>
        <p:txBody>
          <a:bodyPr wrap="square" rtlCol="0">
            <a:spAutoFit/>
          </a:bodyPr>
          <a:lstStyle/>
          <a:p>
            <a:pPr defTabSz="685800"/>
            <a:r>
              <a:rPr lang="zh-CN" altLang="en-US" sz="2000" dirty="0">
                <a:highlight>
                  <a:srgbClr val="C0C0C0"/>
                </a:highlight>
                <a:latin typeface="微软雅黑" panose="020B0503020204020204" pitchFamily="34" charset="-122"/>
                <a:ea typeface="微软雅黑" panose="020B0503020204020204" pitchFamily="34" charset="-122"/>
              </a:rPr>
              <a:t>这里我们认为大多数图像的噪声符合高斯分布</a:t>
            </a:r>
            <a:endParaRPr lang="en-US" altLang="zh-CN" sz="2000" dirty="0">
              <a:highlight>
                <a:srgbClr val="C0C0C0"/>
              </a:highlight>
              <a:latin typeface="微软雅黑" panose="020B0503020204020204" pitchFamily="34" charset="-122"/>
              <a:ea typeface="微软雅黑" panose="020B0503020204020204" pitchFamily="34" charset="-122"/>
            </a:endParaRPr>
          </a:p>
        </p:txBody>
      </p:sp>
      <p:sp>
        <p:nvSpPr>
          <p:cNvPr id="10" name="文本框 9"/>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5" name="文本框 14"/>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
        <p:nvSpPr>
          <p:cNvPr id="22" name="Freeform 183"/>
          <p:cNvSpPr>
            <a:spLocks noEditPoints="1"/>
          </p:cNvSpPr>
          <p:nvPr/>
        </p:nvSpPr>
        <p:spPr bwMode="auto">
          <a:xfrm>
            <a:off x="9749933" y="1973506"/>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9348129" y="2574023"/>
            <a:ext cx="1571625" cy="923330"/>
          </a:xfrm>
          <a:prstGeom prst="rect">
            <a:avLst/>
          </a:prstGeom>
          <a:noFill/>
        </p:spPr>
        <p:txBody>
          <a:bodyPr wrap="square" rtlCol="0">
            <a:spAutoFit/>
          </a:bodyPr>
          <a:lstStyle/>
          <a:p>
            <a:r>
              <a:rPr lang="en-US" altLang="zh-CN" sz="5400" dirty="0">
                <a:solidFill>
                  <a:schemeClr val="bg1"/>
                </a:solidFill>
              </a:rPr>
              <a:t>31%</a:t>
            </a:r>
            <a:endParaRPr lang="zh-CN" altLang="en-US" sz="5400" dirty="0">
              <a:solidFill>
                <a:schemeClr val="bg1"/>
              </a:solidFill>
            </a:endParaRPr>
          </a:p>
        </p:txBody>
      </p:sp>
      <p:pic>
        <p:nvPicPr>
          <p:cNvPr id="26" name="图片 25" descr="图片包含 人员, 妇女, 户外, 服装&#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4845" r="8985"/>
          <a:stretch/>
        </p:blipFill>
        <p:spPr>
          <a:xfrm>
            <a:off x="6368753" y="1058896"/>
            <a:ext cx="3742911" cy="4343605"/>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4609" y="1426464"/>
            <a:ext cx="3738047" cy="4474464"/>
          </a:xfrm>
          <a:prstGeom prst="rect">
            <a:avLst/>
          </a:prstGeom>
        </p:spPr>
      </p:pic>
      <p:pic>
        <p:nvPicPr>
          <p:cNvPr id="28" name="图片 27" descr="图片包含 人员, 妇女, 服装, 饰头巾&#10;&#10;已生成极高可信度的说明"/>
          <p:cNvPicPr>
            <a:picLocks noChangeAspect="1"/>
          </p:cNvPicPr>
          <p:nvPr/>
        </p:nvPicPr>
        <p:blipFill rotWithShape="1">
          <a:blip r:embed="rId5">
            <a:extLst>
              <a:ext uri="{28A0092B-C50C-407E-A947-70E740481C1C}">
                <a14:useLocalDpi xmlns:a14="http://schemas.microsoft.com/office/drawing/2010/main" val="0"/>
              </a:ext>
            </a:extLst>
          </a:blip>
          <a:srcRect l="7694" r="9606"/>
          <a:stretch/>
        </p:blipFill>
        <p:spPr>
          <a:xfrm>
            <a:off x="7310587" y="1894433"/>
            <a:ext cx="3609167" cy="4364077"/>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1177042" y="4320986"/>
                <a:ext cx="3576123" cy="1081515"/>
              </a:xfrm>
              <a:prstGeom prst="rect">
                <a:avLst/>
              </a:prstGeom>
              <a:solidFill>
                <a:srgbClr val="376092"/>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bg1"/>
                          </a:solidFill>
                          <a:latin typeface="Cambria Math" panose="02040503050406030204" pitchFamily="18" charset="0"/>
                        </a:rPr>
                        <m:t>𝑵</m:t>
                      </m:r>
                      <m:d>
                        <m:dPr>
                          <m:ctrlPr>
                            <a:rPr lang="zh-CN" altLang="en-US" sz="2800" b="1" i="1">
                              <a:solidFill>
                                <a:schemeClr val="bg1"/>
                              </a:solidFill>
                              <a:latin typeface="Cambria Math" panose="02040503050406030204" pitchFamily="18" charset="0"/>
                            </a:rPr>
                          </m:ctrlPr>
                        </m:dPr>
                        <m:e>
                          <m:r>
                            <a:rPr lang="zh-CN" altLang="en-US" sz="2800" b="1" i="1">
                              <a:solidFill>
                                <a:schemeClr val="bg1"/>
                              </a:solidFill>
                              <a:latin typeface="Cambria Math" panose="02040503050406030204" pitchFamily="18" charset="0"/>
                            </a:rPr>
                            <m:t>𝒙</m:t>
                          </m:r>
                        </m:e>
                      </m:d>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r>
                            <a:rPr lang="zh-CN" altLang="en-US" sz="2800" b="1" i="1">
                              <a:solidFill>
                                <a:schemeClr val="bg1"/>
                              </a:solidFill>
                              <a:latin typeface="Cambria Math" panose="02040503050406030204" pitchFamily="18" charset="0"/>
                            </a:rPr>
                            <m:t>𝟏</m:t>
                          </m:r>
                        </m:num>
                        <m:den>
                          <m:r>
                            <a:rPr lang="zh-CN" altLang="en-US" sz="2800" b="1" i="1">
                              <a:solidFill>
                                <a:schemeClr val="bg1"/>
                              </a:solidFill>
                              <a:latin typeface="Cambria Math" panose="02040503050406030204" pitchFamily="18" charset="0"/>
                            </a:rPr>
                            <m:t>𝝈</m:t>
                          </m:r>
                          <m:rad>
                            <m:radPr>
                              <m:degHide m:val="on"/>
                              <m:ctrlPr>
                                <a:rPr lang="zh-CN" altLang="en-US" sz="2800" b="1" i="1">
                                  <a:solidFill>
                                    <a:schemeClr val="bg1"/>
                                  </a:solidFill>
                                  <a:latin typeface="Cambria Math" panose="02040503050406030204" pitchFamily="18" charset="0"/>
                                </a:rPr>
                              </m:ctrlPr>
                            </m:radPr>
                            <m:deg/>
                            <m:e>
                              <m:r>
                                <a:rPr lang="zh-CN" altLang="en-US" sz="2800" b="1" i="1">
                                  <a:solidFill>
                                    <a:schemeClr val="bg1"/>
                                  </a:solidFill>
                                  <a:latin typeface="Cambria Math" panose="02040503050406030204" pitchFamily="18" charset="0"/>
                                </a:rPr>
                                <m:t>𝟐</m:t>
                              </m:r>
                              <m:r>
                                <a:rPr lang="zh-CN" altLang="en-US" sz="2800" b="1" i="1">
                                  <a:solidFill>
                                    <a:schemeClr val="bg1"/>
                                  </a:solidFill>
                                  <a:latin typeface="Cambria Math" panose="02040503050406030204" pitchFamily="18" charset="0"/>
                                </a:rPr>
                                <m:t>𝝅</m:t>
                              </m:r>
                            </m:e>
                          </m:rad>
                        </m:den>
                      </m:f>
                      <m:r>
                        <a:rPr lang="zh-CN" altLang="en-US" sz="2800" b="1" i="1">
                          <a:solidFill>
                            <a:schemeClr val="bg1"/>
                          </a:solidFill>
                          <a:latin typeface="Cambria Math" panose="02040503050406030204" pitchFamily="18" charset="0"/>
                        </a:rPr>
                        <m:t>⋅</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ⅇ</m:t>
                          </m:r>
                        </m:e>
                        <m:sup>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𝒙</m:t>
                                  </m:r>
                                </m:e>
                                <m:sup>
                                  <m:r>
                                    <a:rPr lang="zh-CN" altLang="en-US" sz="2800" b="1" i="1">
                                      <a:solidFill>
                                        <a:schemeClr val="bg1"/>
                                      </a:solidFill>
                                      <a:latin typeface="Cambria Math" panose="02040503050406030204" pitchFamily="18" charset="0"/>
                                    </a:rPr>
                                    <m:t>𝟐</m:t>
                                  </m:r>
                                </m:sup>
                              </m:sSup>
                            </m:num>
                            <m:den>
                              <m:r>
                                <a:rPr lang="zh-CN" altLang="en-US" sz="2800" b="1" i="1">
                                  <a:solidFill>
                                    <a:schemeClr val="bg1"/>
                                  </a:solidFill>
                                  <a:latin typeface="Cambria Math" panose="02040503050406030204" pitchFamily="18" charset="0"/>
                                </a:rPr>
                                <m:t>𝟐</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𝝈</m:t>
                                  </m:r>
                                </m:e>
                                <m:sup>
                                  <m:r>
                                    <a:rPr lang="zh-CN" altLang="en-US" sz="2800" b="1" i="1">
                                      <a:solidFill>
                                        <a:schemeClr val="bg1"/>
                                      </a:solidFill>
                                      <a:latin typeface="Cambria Math" panose="02040503050406030204" pitchFamily="18" charset="0"/>
                                    </a:rPr>
                                    <m:t>𝟐</m:t>
                                  </m:r>
                                </m:sup>
                              </m:sSup>
                            </m:den>
                          </m:f>
                        </m:sup>
                      </m:sSup>
                    </m:oMath>
                  </m:oMathPara>
                </a14:m>
                <a:endParaRPr lang="zh-CN" altLang="en-US" sz="2800" b="1" i="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177042" y="4320986"/>
                <a:ext cx="3576123" cy="108151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605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5" grpId="0"/>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ock-matching illust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40919" y="927365"/>
            <a:ext cx="5223774" cy="522377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4" name="组合 3"/>
          <p:cNvGrpSpPr/>
          <p:nvPr/>
        </p:nvGrpSpPr>
        <p:grpSpPr>
          <a:xfrm>
            <a:off x="6652460" y="1852399"/>
            <a:ext cx="2927963" cy="1046602"/>
            <a:chOff x="6635675" y="1852399"/>
            <a:chExt cx="2927963" cy="1046602"/>
          </a:xfrm>
        </p:grpSpPr>
        <p:cxnSp>
          <p:nvCxnSpPr>
            <p:cNvPr id="5"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组合 20"/>
            <p:cNvGrpSpPr/>
            <p:nvPr/>
          </p:nvGrpSpPr>
          <p:grpSpPr>
            <a:xfrm>
              <a:off x="6635675" y="1852399"/>
              <a:ext cx="647034" cy="1000393"/>
              <a:chOff x="6257925" y="-9525"/>
              <a:chExt cx="1514475" cy="2341563"/>
            </a:xfrm>
            <a:solidFill>
              <a:schemeClr val="tx1"/>
            </a:solidFill>
          </p:grpSpPr>
          <p:sp>
            <p:nvSpPr>
              <p:cNvPr id="1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 52"/>
            <p:cNvGrpSpPr/>
            <p:nvPr/>
          </p:nvGrpSpPr>
          <p:grpSpPr>
            <a:xfrm>
              <a:off x="7882625" y="1897514"/>
              <a:ext cx="1681013" cy="757168"/>
              <a:chOff x="1089462" y="1294982"/>
              <a:chExt cx="1681013" cy="757168"/>
            </a:xfrm>
          </p:grpSpPr>
          <p:sp>
            <p:nvSpPr>
              <p:cNvPr id="8"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9" name="矩形 8"/>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sp>
        <p:nvSpPr>
          <p:cNvPr id="13" name="文本框 12"/>
          <p:cNvSpPr txBox="1"/>
          <p:nvPr/>
        </p:nvSpPr>
        <p:spPr>
          <a:xfrm>
            <a:off x="688571" y="3169920"/>
            <a:ext cx="4493029" cy="646331"/>
          </a:xfrm>
          <a:prstGeom prst="rect">
            <a:avLst/>
          </a:prstGeom>
          <a:noFill/>
        </p:spPr>
        <p:txBody>
          <a:bodyPr wrap="square" rtlCol="0">
            <a:spAutoFit/>
          </a:bodyPr>
          <a:lstStyle/>
          <a:p>
            <a:r>
              <a:rPr lang="en-US" altLang="zh-CN" sz="3600" dirty="0">
                <a:solidFill>
                  <a:srgbClr val="376092"/>
                </a:solidFill>
              </a:rPr>
              <a:t>BM3D</a:t>
            </a:r>
            <a:r>
              <a:rPr lang="zh-CN" altLang="en-US" sz="3600" dirty="0">
                <a:solidFill>
                  <a:srgbClr val="376092"/>
                </a:solidFill>
              </a:rPr>
              <a:t>算法</a:t>
            </a:r>
            <a:endParaRPr lang="en-US" altLang="zh-CN" sz="3600" dirty="0">
              <a:solidFill>
                <a:srgbClr val="376092"/>
              </a:solidFill>
            </a:endParaRPr>
          </a:p>
        </p:txBody>
      </p:sp>
      <p:sp>
        <p:nvSpPr>
          <p:cNvPr id="14" name="矩形 13"/>
          <p:cNvSpPr/>
          <p:nvPr/>
        </p:nvSpPr>
        <p:spPr>
          <a:xfrm>
            <a:off x="688571" y="3816251"/>
            <a:ext cx="3304309" cy="1477328"/>
          </a:xfrm>
          <a:prstGeom prst="rect">
            <a:avLst/>
          </a:prstGeom>
        </p:spPr>
        <p:txBody>
          <a:bodyPr wrap="square">
            <a:spAutoFit/>
          </a:bodyPr>
          <a:lstStyle/>
          <a:p>
            <a:endParaRPr lang="en-US" altLang="zh-CN" dirty="0"/>
          </a:p>
          <a:p>
            <a:r>
              <a:rPr lang="zh-CN" altLang="en-US" dirty="0"/>
              <a:t>基于非局部自相似性模型。能够获得较好的去噪效果。</a:t>
            </a:r>
            <a:endParaRPr lang="en-US" altLang="zh-CN" dirty="0"/>
          </a:p>
          <a:p>
            <a:endParaRPr lang="en-US" altLang="zh-CN" dirty="0"/>
          </a:p>
          <a:p>
            <a:r>
              <a:rPr lang="zh-CN" altLang="en-US" dirty="0"/>
              <a:t>缺点：运算量很大</a:t>
            </a:r>
          </a:p>
        </p:txBody>
      </p:sp>
      <p:sp>
        <p:nvSpPr>
          <p:cNvPr id="15" name="文本框 14"/>
          <p:cNvSpPr txBox="1"/>
          <p:nvPr/>
        </p:nvSpPr>
        <p:spPr>
          <a:xfrm>
            <a:off x="886691" y="1558960"/>
            <a:ext cx="1980029" cy="523220"/>
          </a:xfrm>
          <a:prstGeom prst="rect">
            <a:avLst/>
          </a:prstGeom>
          <a:noFill/>
        </p:spPr>
        <p:txBody>
          <a:bodyPr wrap="none" rtlCol="0">
            <a:spAutoFit/>
          </a:bodyPr>
          <a:lstStyle/>
          <a:p>
            <a:r>
              <a:rPr lang="zh-CN" altLang="en-US" sz="2800" dirty="0">
                <a:solidFill>
                  <a:srgbClr val="2D4E77"/>
                </a:solidFill>
              </a:rPr>
              <a:t>空间域去噪</a:t>
            </a:r>
          </a:p>
        </p:txBody>
      </p:sp>
      <p:sp>
        <p:nvSpPr>
          <p:cNvPr id="16" name="文本框 15"/>
          <p:cNvSpPr txBox="1"/>
          <p:nvPr/>
        </p:nvSpPr>
        <p:spPr>
          <a:xfrm>
            <a:off x="886691" y="2266846"/>
            <a:ext cx="1620957" cy="523220"/>
          </a:xfrm>
          <a:prstGeom prst="rect">
            <a:avLst/>
          </a:prstGeom>
          <a:noFill/>
        </p:spPr>
        <p:txBody>
          <a:bodyPr wrap="none" rtlCol="0">
            <a:spAutoFit/>
          </a:bodyPr>
          <a:lstStyle/>
          <a:p>
            <a:r>
              <a:rPr lang="zh-CN" altLang="en-US" sz="2800" dirty="0">
                <a:solidFill>
                  <a:srgbClr val="2D4E77"/>
                </a:solidFill>
              </a:rPr>
              <a:t>频域去噪</a:t>
            </a:r>
          </a:p>
        </p:txBody>
      </p:sp>
    </p:spTree>
    <p:extLst>
      <p:ext uri="{BB962C8B-B14F-4D97-AF65-F5344CB8AC3E}">
        <p14:creationId xmlns:p14="http://schemas.microsoft.com/office/powerpoint/2010/main" val="108644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35" presetClass="path" presetSubtype="0" accel="50000" decel="50000" fill="hold" nodeType="afterEffect">
                                  <p:stCondLst>
                                    <p:cond delay="0"/>
                                  </p:stCondLst>
                                  <p:childTnLst>
                                    <p:animMotion origin="layout" path="M 4.79167E-6 3.7037E-6 L -0.47383 3.7037E-6 " pathEditMode="relative" rAng="0" ptsTypes="AA">
                                      <p:cBhvr>
                                        <p:cTn id="19" dur="1000" fill="hold"/>
                                        <p:tgtEl>
                                          <p:spTgt spid="4"/>
                                        </p:tgtEl>
                                        <p:attrNameLst>
                                          <p:attrName>ppt_x</p:attrName>
                                          <p:attrName>ppt_y</p:attrName>
                                        </p:attrNameLst>
                                      </p:cBhvr>
                                      <p:rCtr x="-23698" y="0"/>
                                    </p:animMotion>
                                  </p:childTnLst>
                                </p:cTn>
                              </p:par>
                              <p:par>
                                <p:cTn id="20" presetID="10" presetClass="exit" presetSubtype="0" fill="hold" grpId="1" nodeType="with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10" presetClass="entr" presetSubtype="0" fill="hold" nodeType="withEffect">
                                  <p:stCondLst>
                                    <p:cond delay="75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2250"/>
                            </p:stCondLst>
                            <p:childTnLst>
                              <p:par>
                                <p:cTn id="34" presetID="10" presetClass="entr" presetSubtype="0" fill="hold" grpId="0" nodeType="afterEffect">
                                  <p:stCondLst>
                                    <p:cond delay="0"/>
                                  </p:stCondLst>
                                  <p:iterate type="wd">
                                    <p:tmPct val="10000"/>
                                  </p:iterate>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5" grpId="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88" name="组合 187"/>
          <p:cNvGrpSpPr/>
          <p:nvPr/>
        </p:nvGrpSpPr>
        <p:grpSpPr>
          <a:xfrm>
            <a:off x="3387090" y="2308558"/>
            <a:ext cx="205740" cy="970582"/>
            <a:chOff x="3387090" y="1622758"/>
            <a:chExt cx="205740" cy="970582"/>
          </a:xfrm>
        </p:grpSpPr>
        <p:sp>
          <p:nvSpPr>
            <p:cNvPr id="8" name="椭圆 7"/>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9" name="组合 188"/>
          <p:cNvGrpSpPr/>
          <p:nvPr/>
        </p:nvGrpSpPr>
        <p:grpSpPr>
          <a:xfrm>
            <a:off x="5037258" y="2087578"/>
            <a:ext cx="209550" cy="1523867"/>
            <a:chOff x="5037258" y="1401778"/>
            <a:chExt cx="209550" cy="1523867"/>
          </a:xfrm>
        </p:grpSpPr>
        <p:sp>
          <p:nvSpPr>
            <p:cNvPr id="12" name="椭圆 11"/>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0" name="组合 189"/>
          <p:cNvGrpSpPr/>
          <p:nvPr/>
        </p:nvGrpSpPr>
        <p:grpSpPr>
          <a:xfrm>
            <a:off x="6677660" y="2349499"/>
            <a:ext cx="209550" cy="1000025"/>
            <a:chOff x="6677660" y="1663699"/>
            <a:chExt cx="209550" cy="1000025"/>
          </a:xfrm>
        </p:grpSpPr>
        <p:sp>
          <p:nvSpPr>
            <p:cNvPr id="20" name="椭圆 19"/>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8211382" y="2593339"/>
            <a:ext cx="209550" cy="475281"/>
            <a:chOff x="8211382" y="1907539"/>
            <a:chExt cx="209550" cy="475281"/>
          </a:xfrm>
        </p:grpSpPr>
        <p:sp>
          <p:nvSpPr>
            <p:cNvPr id="24" name="椭圆 23"/>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592830" y="2194258"/>
            <a:ext cx="1448238" cy="1310507"/>
            <a:chOff x="3592830" y="2194258"/>
            <a:chExt cx="1448238" cy="1310507"/>
          </a:xfrm>
        </p:grpSpPr>
        <p:cxnSp>
          <p:nvCxnSpPr>
            <p:cNvPr id="29" name="直接箭头连接符 28"/>
            <p:cNvCxnSpPr>
              <a:stCxn id="8" idx="6"/>
              <a:endCxn id="12"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3"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6"/>
              <a:endCxn id="14"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6"/>
              <a:endCxn id="15"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8" idx="6"/>
              <a:endCxn id="16"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8" idx="6"/>
              <a:endCxn id="17"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3592830" y="2196798"/>
            <a:ext cx="1455858" cy="1310506"/>
            <a:chOff x="3592830" y="2196798"/>
            <a:chExt cx="1455858" cy="1310506"/>
          </a:xfrm>
        </p:grpSpPr>
        <p:cxnSp>
          <p:nvCxnSpPr>
            <p:cNvPr id="42" name="直接箭头连接符 41"/>
            <p:cNvCxnSpPr>
              <a:cxnSpLocks/>
              <a:stCxn id="9"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9"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9"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cxnSpLocks/>
              <a:stCxn id="9"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a:stCxn id="9"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9"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592830" y="2193288"/>
            <a:ext cx="1446333" cy="1310506"/>
            <a:chOff x="3592830" y="2193288"/>
            <a:chExt cx="1446333" cy="1310506"/>
          </a:xfrm>
        </p:grpSpPr>
        <p:cxnSp>
          <p:nvCxnSpPr>
            <p:cNvPr id="54" name="直接箭头连接符 53"/>
            <p:cNvCxnSpPr>
              <a:cxnSpLocks/>
              <a:stCxn id="10"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a:stCxn id="10"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stCxn id="10"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cxnSpLocks/>
              <a:stCxn id="10"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cxnSpLocks/>
              <a:stCxn id="10"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cxnSpLocks/>
              <a:stCxn id="10"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4" name="组合 193"/>
          <p:cNvGrpSpPr/>
          <p:nvPr/>
        </p:nvGrpSpPr>
        <p:grpSpPr>
          <a:xfrm>
            <a:off x="3592830" y="2200908"/>
            <a:ext cx="1450143" cy="1310505"/>
            <a:chOff x="3592830" y="2200908"/>
            <a:chExt cx="1450143" cy="1310505"/>
          </a:xfrm>
        </p:grpSpPr>
        <p:cxnSp>
          <p:nvCxnSpPr>
            <p:cNvPr id="67" name="直接箭头连接符 66"/>
            <p:cNvCxnSpPr>
              <a:cxnSpLocks/>
              <a:stCxn id="11"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cxnSpLocks/>
              <a:stCxn id="11"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3592830" y="2200908"/>
              <a:ext cx="1450143" cy="1310505"/>
              <a:chOff x="3592830" y="2200908"/>
              <a:chExt cx="1450143" cy="1310505"/>
            </a:xfrm>
          </p:grpSpPr>
          <p:cxnSp>
            <p:nvCxnSpPr>
              <p:cNvPr id="66" name="直接箭头连接符 65"/>
              <p:cNvCxnSpPr>
                <a:cxnSpLocks/>
                <a:stCxn id="11"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cxnSpLocks/>
                <a:stCxn id="11"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1"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1"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组合 89"/>
          <p:cNvGrpSpPr/>
          <p:nvPr/>
        </p:nvGrpSpPr>
        <p:grpSpPr>
          <a:xfrm>
            <a:off x="5246808" y="2194258"/>
            <a:ext cx="1434662" cy="1048586"/>
            <a:chOff x="5246808" y="2194258"/>
            <a:chExt cx="1434662" cy="1048586"/>
          </a:xfrm>
        </p:grpSpPr>
        <p:cxnSp>
          <p:nvCxnSpPr>
            <p:cNvPr id="83" name="直接箭头连接符 82"/>
            <p:cNvCxnSpPr>
              <a:stCxn id="12" idx="6"/>
              <a:endCxn id="20"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2" idx="6"/>
              <a:endCxn id="21"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2" idx="6"/>
              <a:endCxn id="22"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2" idx="6"/>
              <a:endCxn id="23"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5246808" y="2455729"/>
            <a:ext cx="1438472" cy="786664"/>
            <a:chOff x="5246808" y="2455729"/>
            <a:chExt cx="1438472" cy="786664"/>
          </a:xfrm>
        </p:grpSpPr>
        <p:cxnSp>
          <p:nvCxnSpPr>
            <p:cNvPr id="98" name="直接箭头连接符 97"/>
            <p:cNvCxnSpPr>
              <a:cxnSpLocks/>
              <a:stCxn id="13"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cxnSpLocks/>
              <a:stCxn id="13"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cxnSpLocks/>
              <a:stCxn id="13"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cxnSpLocks/>
              <a:stCxn id="13"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5246808" y="2449924"/>
            <a:ext cx="1432757" cy="786664"/>
            <a:chOff x="5246808" y="2449924"/>
            <a:chExt cx="1432757" cy="786664"/>
          </a:xfrm>
        </p:grpSpPr>
        <p:cxnSp>
          <p:nvCxnSpPr>
            <p:cNvPr id="107" name="直接箭头连接符 106"/>
            <p:cNvCxnSpPr>
              <a:cxnSpLocks/>
              <a:stCxn id="14"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cxnSpLocks/>
              <a:stCxn id="14"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cxnSpLocks/>
              <a:stCxn id="14"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cxnSpLocks/>
              <a:stCxn id="14"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242998" y="2449925"/>
            <a:ext cx="1430852" cy="786663"/>
            <a:chOff x="5242998" y="2449925"/>
            <a:chExt cx="1430852" cy="786663"/>
          </a:xfrm>
        </p:grpSpPr>
        <p:cxnSp>
          <p:nvCxnSpPr>
            <p:cNvPr id="116" name="直接箭头连接符 115"/>
            <p:cNvCxnSpPr>
              <a:cxnSpLocks/>
              <a:stCxn id="15"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cxnSpLocks/>
              <a:stCxn id="15"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a:stCxn id="15"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cxnSpLocks/>
              <a:stCxn id="15"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5246808" y="2443670"/>
            <a:ext cx="1432757" cy="798272"/>
            <a:chOff x="5246808" y="2443670"/>
            <a:chExt cx="1432757" cy="798272"/>
          </a:xfrm>
        </p:grpSpPr>
        <p:cxnSp>
          <p:nvCxnSpPr>
            <p:cNvPr id="125" name="直接箭头连接符 124"/>
            <p:cNvCxnSpPr>
              <a:cxnSpLocks/>
              <a:stCxn id="16"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cxnSpLocks/>
              <a:stCxn id="16"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cxnSpLocks/>
              <a:stCxn id="16"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cxnSpLocks/>
              <a:stCxn id="16"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242998" y="2443671"/>
            <a:ext cx="1425137" cy="1061094"/>
            <a:chOff x="5242998" y="2443671"/>
            <a:chExt cx="1425137" cy="1061094"/>
          </a:xfrm>
        </p:grpSpPr>
        <p:cxnSp>
          <p:nvCxnSpPr>
            <p:cNvPr id="134" name="直接箭头连接符 133"/>
            <p:cNvCxnSpPr>
              <a:cxnSpLocks/>
              <a:stCxn id="17"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cxnSpLocks/>
              <a:stCxn id="17"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cxnSpLocks/>
              <a:stCxn id="17"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cxnSpLocks/>
              <a:stCxn id="17"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6887210" y="2456179"/>
            <a:ext cx="1327982" cy="505761"/>
            <a:chOff x="6887210" y="2456179"/>
            <a:chExt cx="1327982" cy="505761"/>
          </a:xfrm>
        </p:grpSpPr>
        <p:cxnSp>
          <p:nvCxnSpPr>
            <p:cNvPr id="144" name="直接箭头连接符 143"/>
            <p:cNvCxnSpPr>
              <a:stCxn id="20" idx="6"/>
              <a:endCxn id="24"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20" idx="6"/>
              <a:endCxn id="25"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6883400" y="2706764"/>
            <a:ext cx="1333697" cy="261920"/>
            <a:chOff x="6883400" y="2706764"/>
            <a:chExt cx="1333697" cy="261920"/>
          </a:xfrm>
        </p:grpSpPr>
        <p:cxnSp>
          <p:nvCxnSpPr>
            <p:cNvPr id="147" name="直接箭头连接符 146"/>
            <p:cNvCxnSpPr>
              <a:cxnSpLocks/>
              <a:stCxn id="21"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cxnSpLocks/>
              <a:stCxn id="21"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1" name="组合 160"/>
          <p:cNvGrpSpPr/>
          <p:nvPr/>
        </p:nvGrpSpPr>
        <p:grpSpPr>
          <a:xfrm>
            <a:off x="6887210" y="2699923"/>
            <a:ext cx="1333697" cy="280098"/>
            <a:chOff x="6887210" y="2699923"/>
            <a:chExt cx="1333697" cy="280098"/>
          </a:xfrm>
        </p:grpSpPr>
        <p:cxnSp>
          <p:nvCxnSpPr>
            <p:cNvPr id="151" name="直接箭头连接符 150"/>
            <p:cNvCxnSpPr>
              <a:cxnSpLocks/>
              <a:stCxn id="22"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cxnSpLocks/>
              <a:stCxn id="22"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2" name="组合 161"/>
          <p:cNvGrpSpPr/>
          <p:nvPr/>
        </p:nvGrpSpPr>
        <p:grpSpPr>
          <a:xfrm>
            <a:off x="6883400" y="2697034"/>
            <a:ext cx="1337507" cy="545810"/>
            <a:chOff x="6883400" y="2697034"/>
            <a:chExt cx="1337507" cy="545810"/>
          </a:xfrm>
        </p:grpSpPr>
        <p:cxnSp>
          <p:nvCxnSpPr>
            <p:cNvPr id="155" name="直接箭头连接符 154"/>
            <p:cNvCxnSpPr>
              <a:cxnSpLocks/>
              <a:stCxn id="23"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cxnSpLocks/>
              <a:stCxn id="23"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2" name="组合 191"/>
          <p:cNvGrpSpPr/>
          <p:nvPr/>
        </p:nvGrpSpPr>
        <p:grpSpPr>
          <a:xfrm>
            <a:off x="2247900" y="2404927"/>
            <a:ext cx="1139190" cy="767533"/>
            <a:chOff x="2247900" y="1973127"/>
            <a:chExt cx="1139190" cy="767533"/>
          </a:xfrm>
        </p:grpSpPr>
        <p:cxnSp>
          <p:nvCxnSpPr>
            <p:cNvPr id="176" name="直接箭头连接符 17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8417122" y="2697034"/>
            <a:ext cx="1024058" cy="266330"/>
            <a:chOff x="8417122" y="2011234"/>
            <a:chExt cx="1024058" cy="266330"/>
          </a:xfrm>
        </p:grpSpPr>
        <p:cxnSp>
          <p:nvCxnSpPr>
            <p:cNvPr id="183" name="直接箭头连接符 182"/>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5" name="矩形 194"/>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95" name="矩形 194"/>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3"/>
                <a:stretch>
                  <a:fillRect/>
                </a:stretch>
              </a:blipFill>
              <a:ln>
                <a:solidFill>
                  <a:srgbClr val="37609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矩形 197"/>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98" name="矩形 197"/>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矩形 198"/>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99" name="矩形 198"/>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矩形 199"/>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200" name="矩形 199"/>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矩形 200"/>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201" name="矩形 200"/>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7"/>
                <a:stretch>
                  <a:fillRect b="-1667"/>
                </a:stretch>
              </a:blipFill>
            </p:spPr>
            <p:txBody>
              <a:bodyPr/>
              <a:lstStyle/>
              <a:p>
                <a:r>
                  <a:rPr lang="zh-CN" altLang="en-US">
                    <a:noFill/>
                  </a:rPr>
                  <a:t> </a:t>
                </a:r>
              </a:p>
            </p:txBody>
          </p:sp>
        </mc:Fallback>
      </mc:AlternateContent>
      <p:sp>
        <p:nvSpPr>
          <p:cNvPr id="202" name="文本框 201"/>
          <p:cNvSpPr txBox="1"/>
          <p:nvPr/>
        </p:nvSpPr>
        <p:spPr>
          <a:xfrm>
            <a:off x="4784110"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sp>
        <p:nvSpPr>
          <p:cNvPr id="203" name="文本框 202"/>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204" name="文本框 203"/>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spTree>
    <p:extLst>
      <p:ext uri="{BB962C8B-B14F-4D97-AF65-F5344CB8AC3E}">
        <p14:creationId xmlns:p14="http://schemas.microsoft.com/office/powerpoint/2010/main" val="256050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22" presetClass="entr" presetSubtype="1"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wipe(up)">
                                      <p:cBhvr>
                                        <p:cTn id="10" dur="500"/>
                                        <p:tgtEl>
                                          <p:spTgt spid="1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up)">
                                      <p:cBhvr>
                                        <p:cTn id="17" dur="500"/>
                                        <p:tgtEl>
                                          <p:spTgt spid="18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par>
                                <p:cTn id="21" presetID="22" presetClass="entr" presetSubtype="1" fill="hold" nodeType="withEffect">
                                  <p:stCondLst>
                                    <p:cond delay="250"/>
                                  </p:stCondLst>
                                  <p:childTnLst>
                                    <p:set>
                                      <p:cBhvr>
                                        <p:cTn id="22" dur="1" fill="hold">
                                          <p:stCondLst>
                                            <p:cond delay="0"/>
                                          </p:stCondLst>
                                        </p:cTn>
                                        <p:tgtEl>
                                          <p:spTgt spid="190"/>
                                        </p:tgtEl>
                                        <p:attrNameLst>
                                          <p:attrName>style.visibility</p:attrName>
                                        </p:attrNameLst>
                                      </p:cBhvr>
                                      <p:to>
                                        <p:strVal val="visible"/>
                                      </p:to>
                                    </p:set>
                                    <p:animEffect transition="in" filter="wipe(up)">
                                      <p:cBhvr>
                                        <p:cTn id="23" dur="500"/>
                                        <p:tgtEl>
                                          <p:spTgt spid="190"/>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500"/>
                                        <p:tgtEl>
                                          <p:spTgt spid="200"/>
                                        </p:tgtEl>
                                      </p:cBhvr>
                                    </p:animEffect>
                                  </p:childTnLst>
                                </p:cTn>
                              </p:par>
                              <p:par>
                                <p:cTn id="27" presetID="22" presetClass="entr" presetSubtype="1" fill="hold" nodeType="withEffect">
                                  <p:stCondLst>
                                    <p:cond delay="500"/>
                                  </p:stCondLst>
                                  <p:childTnLst>
                                    <p:set>
                                      <p:cBhvr>
                                        <p:cTn id="28" dur="1" fill="hold">
                                          <p:stCondLst>
                                            <p:cond delay="0"/>
                                          </p:stCondLst>
                                        </p:cTn>
                                        <p:tgtEl>
                                          <p:spTgt spid="191"/>
                                        </p:tgtEl>
                                        <p:attrNameLst>
                                          <p:attrName>style.visibility</p:attrName>
                                        </p:attrNameLst>
                                      </p:cBhvr>
                                      <p:to>
                                        <p:strVal val="visible"/>
                                      </p:to>
                                    </p:set>
                                    <p:animEffect transition="in" filter="wipe(up)">
                                      <p:cBhvr>
                                        <p:cTn id="29" dur="500"/>
                                        <p:tgtEl>
                                          <p:spTgt spid="19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22" presetClass="entr" presetSubtype="8" fill="hold" nodeType="withEffect">
                                  <p:stCondLst>
                                    <p:cond delay="0"/>
                                  </p:stCondLst>
                                  <p:childTnLst>
                                    <p:set>
                                      <p:cBhvr>
                                        <p:cTn id="38" dur="1" fill="hold">
                                          <p:stCondLst>
                                            <p:cond delay="0"/>
                                          </p:stCondLst>
                                        </p:cTn>
                                        <p:tgtEl>
                                          <p:spTgt spid="192"/>
                                        </p:tgtEl>
                                        <p:attrNameLst>
                                          <p:attrName>style.visibility</p:attrName>
                                        </p:attrNameLst>
                                      </p:cBhvr>
                                      <p:to>
                                        <p:strVal val="visible"/>
                                      </p:to>
                                    </p:set>
                                    <p:animEffect transition="in" filter="wipe(left)">
                                      <p:cBhvr>
                                        <p:cTn id="39" dur="500"/>
                                        <p:tgtEl>
                                          <p:spTgt spid="192"/>
                                        </p:tgtEl>
                                      </p:cBhvr>
                                    </p:animEffect>
                                  </p:childTnLst>
                                </p:cTn>
                              </p:par>
                              <p:par>
                                <p:cTn id="40" presetID="22" presetClass="entr" presetSubtype="8" fill="hold" nodeType="withEffect">
                                  <p:stCondLst>
                                    <p:cond delay="25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nodeType="withEffect">
                                  <p:stCondLst>
                                    <p:cond delay="50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nodeType="withEffect">
                                  <p:stCondLst>
                                    <p:cond delay="75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par>
                                <p:cTn id="49" presetID="22" presetClass="entr" presetSubtype="8" fill="hold" nodeType="withEffect">
                                  <p:stCondLst>
                                    <p:cond delay="1000"/>
                                  </p:stCondLst>
                                  <p:childTnLst>
                                    <p:set>
                                      <p:cBhvr>
                                        <p:cTn id="50" dur="1" fill="hold">
                                          <p:stCondLst>
                                            <p:cond delay="0"/>
                                          </p:stCondLst>
                                        </p:cTn>
                                        <p:tgtEl>
                                          <p:spTgt spid="194"/>
                                        </p:tgtEl>
                                        <p:attrNameLst>
                                          <p:attrName>style.visibility</p:attrName>
                                        </p:attrNameLst>
                                      </p:cBhvr>
                                      <p:to>
                                        <p:strVal val="visible"/>
                                      </p:to>
                                    </p:set>
                                    <p:animEffect transition="in" filter="wipe(left)">
                                      <p:cBhvr>
                                        <p:cTn id="51" dur="500"/>
                                        <p:tgtEl>
                                          <p:spTgt spid="194"/>
                                        </p:tgtEl>
                                      </p:cBhvr>
                                    </p:animEffect>
                                  </p:childTnLst>
                                </p:cTn>
                              </p:par>
                              <p:par>
                                <p:cTn id="52" presetID="22" presetClass="entr" presetSubtype="8" fill="hold" nodeType="withEffect">
                                  <p:stCondLst>
                                    <p:cond delay="100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par>
                                <p:cTn id="55" presetID="22" presetClass="entr" presetSubtype="8" fill="hold" nodeType="withEffect">
                                  <p:stCondLst>
                                    <p:cond delay="1250"/>
                                  </p:stCondLst>
                                  <p:childTnLst>
                                    <p:set>
                                      <p:cBhvr>
                                        <p:cTn id="56" dur="1" fill="hold">
                                          <p:stCondLst>
                                            <p:cond delay="0"/>
                                          </p:stCondLst>
                                        </p:cTn>
                                        <p:tgtEl>
                                          <p:spTgt spid="106"/>
                                        </p:tgtEl>
                                        <p:attrNameLst>
                                          <p:attrName>style.visibility</p:attrName>
                                        </p:attrNameLst>
                                      </p:cBhvr>
                                      <p:to>
                                        <p:strVal val="visible"/>
                                      </p:to>
                                    </p:set>
                                    <p:animEffect transition="in" filter="wipe(left)">
                                      <p:cBhvr>
                                        <p:cTn id="57" dur="500"/>
                                        <p:tgtEl>
                                          <p:spTgt spid="106"/>
                                        </p:tgtEl>
                                      </p:cBhvr>
                                    </p:animEffect>
                                  </p:childTnLst>
                                </p:cTn>
                              </p:par>
                              <p:par>
                                <p:cTn id="58" presetID="22" presetClass="entr" presetSubtype="8" fill="hold" nodeType="withEffect">
                                  <p:stCondLst>
                                    <p:cond delay="1500"/>
                                  </p:stCondLst>
                                  <p:childTnLst>
                                    <p:set>
                                      <p:cBhvr>
                                        <p:cTn id="59" dur="1" fill="hold">
                                          <p:stCondLst>
                                            <p:cond delay="0"/>
                                          </p:stCondLst>
                                        </p:cTn>
                                        <p:tgtEl>
                                          <p:spTgt spid="115"/>
                                        </p:tgtEl>
                                        <p:attrNameLst>
                                          <p:attrName>style.visibility</p:attrName>
                                        </p:attrNameLst>
                                      </p:cBhvr>
                                      <p:to>
                                        <p:strVal val="visible"/>
                                      </p:to>
                                    </p:set>
                                    <p:animEffect transition="in" filter="wipe(left)">
                                      <p:cBhvr>
                                        <p:cTn id="60" dur="500"/>
                                        <p:tgtEl>
                                          <p:spTgt spid="115"/>
                                        </p:tgtEl>
                                      </p:cBhvr>
                                    </p:animEffect>
                                  </p:childTnLst>
                                </p:cTn>
                              </p:par>
                              <p:par>
                                <p:cTn id="61" presetID="22" presetClass="entr" presetSubtype="8" fill="hold" nodeType="withEffect">
                                  <p:stCondLst>
                                    <p:cond delay="175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par>
                                <p:cTn id="64" presetID="22" presetClass="entr" presetSubtype="8" fill="hold" nodeType="withEffect">
                                  <p:stCondLst>
                                    <p:cond delay="200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par>
                                <p:cTn id="67" presetID="22" presetClass="entr" presetSubtype="8" fill="hold" nodeType="withEffect">
                                  <p:stCondLst>
                                    <p:cond delay="2250"/>
                                  </p:stCondLst>
                                  <p:childTnLst>
                                    <p:set>
                                      <p:cBhvr>
                                        <p:cTn id="68" dur="1" fill="hold">
                                          <p:stCondLst>
                                            <p:cond delay="0"/>
                                          </p:stCondLst>
                                        </p:cTn>
                                        <p:tgtEl>
                                          <p:spTgt spid="142"/>
                                        </p:tgtEl>
                                        <p:attrNameLst>
                                          <p:attrName>style.visibility</p:attrName>
                                        </p:attrNameLst>
                                      </p:cBhvr>
                                      <p:to>
                                        <p:strVal val="visible"/>
                                      </p:to>
                                    </p:set>
                                    <p:animEffect transition="in" filter="wipe(left)">
                                      <p:cBhvr>
                                        <p:cTn id="69" dur="500"/>
                                        <p:tgtEl>
                                          <p:spTgt spid="142"/>
                                        </p:tgtEl>
                                      </p:cBhvr>
                                    </p:animEffect>
                                  </p:childTnLst>
                                </p:cTn>
                              </p:par>
                              <p:par>
                                <p:cTn id="70" presetID="22" presetClass="entr" presetSubtype="8" fill="hold" nodeType="withEffect">
                                  <p:stCondLst>
                                    <p:cond delay="2500"/>
                                  </p:stCondLst>
                                  <p:childTnLst>
                                    <p:set>
                                      <p:cBhvr>
                                        <p:cTn id="71" dur="1" fill="hold">
                                          <p:stCondLst>
                                            <p:cond delay="0"/>
                                          </p:stCondLst>
                                        </p:cTn>
                                        <p:tgtEl>
                                          <p:spTgt spid="159"/>
                                        </p:tgtEl>
                                        <p:attrNameLst>
                                          <p:attrName>style.visibility</p:attrName>
                                        </p:attrNameLst>
                                      </p:cBhvr>
                                      <p:to>
                                        <p:strVal val="visible"/>
                                      </p:to>
                                    </p:set>
                                    <p:animEffect transition="in" filter="wipe(left)">
                                      <p:cBhvr>
                                        <p:cTn id="72" dur="500"/>
                                        <p:tgtEl>
                                          <p:spTgt spid="159"/>
                                        </p:tgtEl>
                                      </p:cBhvr>
                                    </p:animEffect>
                                  </p:childTnLst>
                                </p:cTn>
                              </p:par>
                              <p:par>
                                <p:cTn id="73" presetID="22" presetClass="entr" presetSubtype="8" fill="hold" nodeType="withEffect">
                                  <p:stCondLst>
                                    <p:cond delay="2750"/>
                                  </p:stCondLst>
                                  <p:childTnLst>
                                    <p:set>
                                      <p:cBhvr>
                                        <p:cTn id="74" dur="1" fill="hold">
                                          <p:stCondLst>
                                            <p:cond delay="0"/>
                                          </p:stCondLst>
                                        </p:cTn>
                                        <p:tgtEl>
                                          <p:spTgt spid="160"/>
                                        </p:tgtEl>
                                        <p:attrNameLst>
                                          <p:attrName>style.visibility</p:attrName>
                                        </p:attrNameLst>
                                      </p:cBhvr>
                                      <p:to>
                                        <p:strVal val="visible"/>
                                      </p:to>
                                    </p:set>
                                    <p:animEffect transition="in" filter="wipe(left)">
                                      <p:cBhvr>
                                        <p:cTn id="75" dur="500"/>
                                        <p:tgtEl>
                                          <p:spTgt spid="160"/>
                                        </p:tgtEl>
                                      </p:cBhvr>
                                    </p:animEffect>
                                  </p:childTnLst>
                                </p:cTn>
                              </p:par>
                              <p:par>
                                <p:cTn id="76" presetID="22" presetClass="entr" presetSubtype="8" fill="hold" nodeType="withEffect">
                                  <p:stCondLst>
                                    <p:cond delay="3000"/>
                                  </p:stCondLst>
                                  <p:childTnLst>
                                    <p:set>
                                      <p:cBhvr>
                                        <p:cTn id="77" dur="1" fill="hold">
                                          <p:stCondLst>
                                            <p:cond delay="0"/>
                                          </p:stCondLst>
                                        </p:cTn>
                                        <p:tgtEl>
                                          <p:spTgt spid="161"/>
                                        </p:tgtEl>
                                        <p:attrNameLst>
                                          <p:attrName>style.visibility</p:attrName>
                                        </p:attrNameLst>
                                      </p:cBhvr>
                                      <p:to>
                                        <p:strVal val="visible"/>
                                      </p:to>
                                    </p:set>
                                    <p:animEffect transition="in" filter="wipe(left)">
                                      <p:cBhvr>
                                        <p:cTn id="78" dur="500"/>
                                        <p:tgtEl>
                                          <p:spTgt spid="161"/>
                                        </p:tgtEl>
                                      </p:cBhvr>
                                    </p:animEffect>
                                  </p:childTnLst>
                                </p:cTn>
                              </p:par>
                              <p:par>
                                <p:cTn id="79" presetID="22" presetClass="entr" presetSubtype="8" fill="hold" nodeType="withEffect">
                                  <p:stCondLst>
                                    <p:cond delay="3250"/>
                                  </p:stCondLst>
                                  <p:childTnLst>
                                    <p:set>
                                      <p:cBhvr>
                                        <p:cTn id="80" dur="1" fill="hold">
                                          <p:stCondLst>
                                            <p:cond delay="0"/>
                                          </p:stCondLst>
                                        </p:cTn>
                                        <p:tgtEl>
                                          <p:spTgt spid="162"/>
                                        </p:tgtEl>
                                        <p:attrNameLst>
                                          <p:attrName>style.visibility</p:attrName>
                                        </p:attrNameLst>
                                      </p:cBhvr>
                                      <p:to>
                                        <p:strVal val="visible"/>
                                      </p:to>
                                    </p:set>
                                    <p:animEffect transition="in" filter="wipe(left)">
                                      <p:cBhvr>
                                        <p:cTn id="81" dur="500"/>
                                        <p:tgtEl>
                                          <p:spTgt spid="162"/>
                                        </p:tgtEl>
                                      </p:cBhvr>
                                    </p:animEffect>
                                  </p:childTnLst>
                                </p:cTn>
                              </p:par>
                              <p:par>
                                <p:cTn id="82" presetID="35" presetClass="path" presetSubtype="0" accel="50000" decel="50000" fill="hold" grpId="1" nodeType="withEffect">
                                  <p:stCondLst>
                                    <p:cond delay="3250"/>
                                  </p:stCondLst>
                                  <p:childTnLst>
                                    <p:animMotion origin="layout" path="M -1.25E-6 -2.96296E-6 L -0.16276 -2.96296E-6 " pathEditMode="relative" rAng="0" ptsTypes="AA">
                                      <p:cBhvr>
                                        <p:cTn id="83" dur="1000" fill="hold"/>
                                        <p:tgtEl>
                                          <p:spTgt spid="202"/>
                                        </p:tgtEl>
                                        <p:attrNameLst>
                                          <p:attrName>ppt_x</p:attrName>
                                          <p:attrName>ppt_y</p:attrName>
                                        </p:attrNameLst>
                                      </p:cBhvr>
                                      <p:rCtr x="-8138" y="0"/>
                                    </p:animMotion>
                                  </p:childTnLst>
                                </p:cTn>
                              </p:par>
                              <p:par>
                                <p:cTn id="84" presetID="10" presetClass="entr" presetSubtype="0" fill="hold" grpId="0" nodeType="withEffect">
                                  <p:stCondLst>
                                    <p:cond delay="3750"/>
                                  </p:stCondLst>
                                  <p:childTnLst>
                                    <p:set>
                                      <p:cBhvr>
                                        <p:cTn id="85" dur="1" fill="hold">
                                          <p:stCondLst>
                                            <p:cond delay="0"/>
                                          </p:stCondLst>
                                        </p:cTn>
                                        <p:tgtEl>
                                          <p:spTgt spid="195"/>
                                        </p:tgtEl>
                                        <p:attrNameLst>
                                          <p:attrName>style.visibility</p:attrName>
                                        </p:attrNameLst>
                                      </p:cBhvr>
                                      <p:to>
                                        <p:strVal val="visible"/>
                                      </p:to>
                                    </p:set>
                                    <p:animEffect transition="in" filter="fade">
                                      <p:cBhvr>
                                        <p:cTn id="86" dur="500"/>
                                        <p:tgtEl>
                                          <p:spTgt spid="195"/>
                                        </p:tgtEl>
                                      </p:cBhvr>
                                    </p:animEffect>
                                  </p:childTnLst>
                                </p:cTn>
                              </p:par>
                              <p:par>
                                <p:cTn id="87" presetID="22" presetClass="entr" presetSubtype="8" fill="hold" nodeType="withEffect">
                                  <p:stCondLst>
                                    <p:cond delay="3500"/>
                                  </p:stCondLst>
                                  <p:childTnLst>
                                    <p:set>
                                      <p:cBhvr>
                                        <p:cTn id="88" dur="1" fill="hold">
                                          <p:stCondLst>
                                            <p:cond delay="0"/>
                                          </p:stCondLst>
                                        </p:cTn>
                                        <p:tgtEl>
                                          <p:spTgt spid="193"/>
                                        </p:tgtEl>
                                        <p:attrNameLst>
                                          <p:attrName>style.visibility</p:attrName>
                                        </p:attrNameLst>
                                      </p:cBhvr>
                                      <p:to>
                                        <p:strVal val="visible"/>
                                      </p:to>
                                    </p:set>
                                    <p:animEffect transition="in" filter="wipe(left)">
                                      <p:cBhvr>
                                        <p:cTn id="89" dur="500"/>
                                        <p:tgtEl>
                                          <p:spTgt spid="193"/>
                                        </p:tgtEl>
                                      </p:cBhvr>
                                    </p:animEffect>
                                  </p:childTnLst>
                                </p:cTn>
                              </p:par>
                              <p:par>
                                <p:cTn id="90" presetID="10" presetClass="entr" presetSubtype="0" fill="hold" grpId="0" nodeType="withEffect">
                                  <p:stCondLst>
                                    <p:cond delay="3750"/>
                                  </p:stCondLst>
                                  <p:childTnLst>
                                    <p:set>
                                      <p:cBhvr>
                                        <p:cTn id="91" dur="1" fill="hold">
                                          <p:stCondLst>
                                            <p:cond delay="0"/>
                                          </p:stCondLst>
                                        </p:cTn>
                                        <p:tgtEl>
                                          <p:spTgt spid="204"/>
                                        </p:tgtEl>
                                        <p:attrNameLst>
                                          <p:attrName>style.visibility</p:attrName>
                                        </p:attrNameLst>
                                      </p:cBhvr>
                                      <p:to>
                                        <p:strVal val="visible"/>
                                      </p:to>
                                    </p:set>
                                    <p:animEffect transition="in" filter="fade">
                                      <p:cBhvr>
                                        <p:cTn id="9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8" grpId="0"/>
      <p:bldP spid="199" grpId="0"/>
      <p:bldP spid="200" grpId="0"/>
      <p:bldP spid="201" grpId="0"/>
      <p:bldP spid="202" grpId="0" animBg="1"/>
      <p:bldP spid="202" grpId="1" animBg="1"/>
      <p:bldP spid="203" grpId="0"/>
      <p:bldP spid="20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128917" y="3996101"/>
            <a:ext cx="12489083" cy="2859974"/>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12" name="组合 111"/>
          <p:cNvGrpSpPr/>
          <p:nvPr/>
        </p:nvGrpSpPr>
        <p:grpSpPr>
          <a:xfrm>
            <a:off x="3245085" y="3924081"/>
            <a:ext cx="5319363" cy="370165"/>
            <a:chOff x="3245085" y="3924081"/>
            <a:chExt cx="5319363" cy="370165"/>
          </a:xfrm>
        </p:grpSpPr>
        <mc:AlternateContent xmlns:mc="http://schemas.openxmlformats.org/markup-compatibility/2006" xmlns:a14="http://schemas.microsoft.com/office/drawing/2010/main">
          <mc:Choice Requires="a14">
            <p:sp>
              <p:nvSpPr>
                <p:cNvPr id="104" name="矩形 103"/>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04" name="矩形 103"/>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05" name="矩形 104"/>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106" name="矩形 105"/>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107" name="矩形 106"/>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6"/>
                  <a:stretch>
                    <a:fillRect b="-1667"/>
                  </a:stretch>
                </a:blipFill>
              </p:spPr>
              <p:txBody>
                <a:bodyPr/>
                <a:lstStyle/>
                <a:p>
                  <a:r>
                    <a:rPr lang="zh-CN" altLang="en-US">
                      <a:noFill/>
                    </a:rPr>
                    <a:t> </a:t>
                  </a:r>
                </a:p>
              </p:txBody>
            </p:sp>
          </mc:Fallback>
        </mc:AlternateContent>
      </p:grpSp>
      <p:grpSp>
        <p:nvGrpSpPr>
          <p:cNvPr id="113" name="组合 112"/>
          <p:cNvGrpSpPr/>
          <p:nvPr/>
        </p:nvGrpSpPr>
        <p:grpSpPr>
          <a:xfrm>
            <a:off x="2796239" y="5049760"/>
            <a:ext cx="6031312" cy="545855"/>
            <a:chOff x="2796239" y="5049760"/>
            <a:chExt cx="6031312" cy="545855"/>
          </a:xfrm>
        </p:grpSpPr>
        <mc:AlternateContent xmlns:mc="http://schemas.openxmlformats.org/markup-compatibility/2006" xmlns:a14="http://schemas.microsoft.com/office/drawing/2010/main">
          <mc:Choice Requires="a14">
            <p:sp>
              <p:nvSpPr>
                <p:cNvPr id="103" name="矩形 102"/>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03" name="矩形 102"/>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7"/>
                  <a:stretch>
                    <a:fillRect/>
                  </a:stretch>
                </a:blipFill>
                <a:ln>
                  <a:solidFill>
                    <a:srgbClr val="376092"/>
                  </a:solidFill>
                </a:ln>
              </p:spPr>
              <p:txBody>
                <a:bodyPr/>
                <a:lstStyle/>
                <a:p>
                  <a:r>
                    <a:rPr lang="zh-CN" altLang="en-US">
                      <a:noFill/>
                    </a:rPr>
                    <a:t> </a:t>
                  </a:r>
                </a:p>
              </p:txBody>
            </p:sp>
          </mc:Fallback>
        </mc:AlternateContent>
        <p:sp>
          <p:nvSpPr>
            <p:cNvPr id="108" name="文本框 107"/>
            <p:cNvSpPr txBox="1"/>
            <p:nvPr/>
          </p:nvSpPr>
          <p:spPr>
            <a:xfrm>
              <a:off x="2796239"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grpSp>
      <p:grpSp>
        <p:nvGrpSpPr>
          <p:cNvPr id="111" name="组合 110"/>
          <p:cNvGrpSpPr/>
          <p:nvPr/>
        </p:nvGrpSpPr>
        <p:grpSpPr>
          <a:xfrm>
            <a:off x="981198" y="2087578"/>
            <a:ext cx="9723469" cy="1523867"/>
            <a:chOff x="981198" y="2087578"/>
            <a:chExt cx="9723469" cy="1523867"/>
          </a:xfrm>
        </p:grpSpPr>
        <p:grpSp>
          <p:nvGrpSpPr>
            <p:cNvPr id="4" name="组合 3"/>
            <p:cNvGrpSpPr/>
            <p:nvPr/>
          </p:nvGrpSpPr>
          <p:grpSpPr>
            <a:xfrm>
              <a:off x="3387090" y="2308558"/>
              <a:ext cx="205740" cy="970582"/>
              <a:chOff x="3387090" y="1622758"/>
              <a:chExt cx="205740" cy="970582"/>
            </a:xfrm>
          </p:grpSpPr>
          <p:sp>
            <p:nvSpPr>
              <p:cNvPr id="5" name="椭圆 4"/>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037258" y="2087578"/>
              <a:ext cx="209550" cy="1523867"/>
              <a:chOff x="5037258" y="1401778"/>
              <a:chExt cx="209550" cy="1523867"/>
            </a:xfrm>
          </p:grpSpPr>
          <p:sp>
            <p:nvSpPr>
              <p:cNvPr id="10" name="椭圆 9"/>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677660" y="2349499"/>
              <a:ext cx="209550" cy="1000025"/>
              <a:chOff x="6677660" y="1663699"/>
              <a:chExt cx="209550" cy="1000025"/>
            </a:xfrm>
          </p:grpSpPr>
          <p:sp>
            <p:nvSpPr>
              <p:cNvPr id="17" name="椭圆 16"/>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211382" y="2593339"/>
              <a:ext cx="209550" cy="475281"/>
              <a:chOff x="8211382" y="1907539"/>
              <a:chExt cx="209550" cy="475281"/>
            </a:xfrm>
          </p:grpSpPr>
          <p:sp>
            <p:nvSpPr>
              <p:cNvPr id="22" name="椭圆 21"/>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592830" y="2194258"/>
              <a:ext cx="1448238" cy="1310507"/>
              <a:chOff x="3592830" y="2194258"/>
              <a:chExt cx="1448238" cy="1310507"/>
            </a:xfrm>
          </p:grpSpPr>
          <p:cxnSp>
            <p:nvCxnSpPr>
              <p:cNvPr id="25" name="直接箭头连接符 24"/>
              <p:cNvCxnSpPr>
                <a:stCxn id="5" idx="6"/>
                <a:endCxn id="10"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 idx="6"/>
                <a:endCxn id="11"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 idx="6"/>
                <a:endCxn id="12"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6"/>
                <a:endCxn id="13"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5" idx="6"/>
                <a:endCxn id="14"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5" idx="6"/>
                <a:endCxn id="15"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3592830" y="2196798"/>
              <a:ext cx="1455858" cy="1310506"/>
              <a:chOff x="3592830" y="2196798"/>
              <a:chExt cx="1455858" cy="1310506"/>
            </a:xfrm>
          </p:grpSpPr>
          <p:cxnSp>
            <p:nvCxnSpPr>
              <p:cNvPr id="32" name="直接箭头连接符 31"/>
              <p:cNvCxnSpPr>
                <a:cxnSpLocks/>
                <a:stCxn id="6"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cxnSpLocks/>
                <a:stCxn id="6"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cxnSpLocks/>
                <a:stCxn id="6"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a:stCxn id="6"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cxnSpLocks/>
                <a:stCxn id="6"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cxnSpLocks/>
                <a:stCxn id="6"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592830" y="2193288"/>
              <a:ext cx="1446333" cy="1310506"/>
              <a:chOff x="3592830" y="2193288"/>
              <a:chExt cx="1446333" cy="1310506"/>
            </a:xfrm>
          </p:grpSpPr>
          <p:cxnSp>
            <p:nvCxnSpPr>
              <p:cNvPr id="39" name="直接箭头连接符 38"/>
              <p:cNvCxnSpPr>
                <a:cxnSpLocks/>
                <a:stCxn id="7"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cxnSpLocks/>
                <a:stCxn id="7"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cxnSpLocks/>
                <a:stCxn id="7"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cxnSpLocks/>
                <a:stCxn id="7"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7"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7"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592830" y="2200908"/>
              <a:ext cx="1450143" cy="1310505"/>
              <a:chOff x="3592830" y="2200908"/>
              <a:chExt cx="1450143" cy="1310505"/>
            </a:xfrm>
          </p:grpSpPr>
          <p:cxnSp>
            <p:nvCxnSpPr>
              <p:cNvPr id="46" name="直接箭头连接符 45"/>
              <p:cNvCxnSpPr>
                <a:cxnSpLocks/>
                <a:stCxn id="8"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8"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3592830" y="2200908"/>
                <a:ext cx="1450143" cy="1310505"/>
                <a:chOff x="3592830" y="2200908"/>
                <a:chExt cx="1450143" cy="1310505"/>
              </a:xfrm>
            </p:grpSpPr>
            <p:cxnSp>
              <p:nvCxnSpPr>
                <p:cNvPr id="49" name="直接箭头连接符 48"/>
                <p:cNvCxnSpPr>
                  <a:cxnSpLocks/>
                  <a:stCxn id="8"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cxnSpLocks/>
                  <a:stCxn id="8"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cxnSpLocks/>
                  <a:stCxn id="8"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cxnSpLocks/>
                  <a:stCxn id="8"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3" name="组合 52"/>
            <p:cNvGrpSpPr/>
            <p:nvPr/>
          </p:nvGrpSpPr>
          <p:grpSpPr>
            <a:xfrm>
              <a:off x="5246808" y="2194258"/>
              <a:ext cx="1434662" cy="1048586"/>
              <a:chOff x="5246808" y="2194258"/>
              <a:chExt cx="1434662" cy="1048586"/>
            </a:xfrm>
          </p:grpSpPr>
          <p:cxnSp>
            <p:nvCxnSpPr>
              <p:cNvPr id="54" name="直接箭头连接符 53"/>
              <p:cNvCxnSpPr>
                <a:stCxn id="10" idx="6"/>
                <a:endCxn id="17"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0" idx="6"/>
                <a:endCxn id="18"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10" idx="6"/>
                <a:endCxn id="19"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0" idx="6"/>
                <a:endCxn id="20"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5246808" y="2455729"/>
              <a:ext cx="1438472" cy="786664"/>
              <a:chOff x="5246808" y="2455729"/>
              <a:chExt cx="1438472" cy="786664"/>
            </a:xfrm>
          </p:grpSpPr>
          <p:cxnSp>
            <p:nvCxnSpPr>
              <p:cNvPr id="59" name="直接箭头连接符 58"/>
              <p:cNvCxnSpPr>
                <a:cxnSpLocks/>
                <a:stCxn id="11"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a:stCxn id="11"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cxnSpLocks/>
                <a:stCxn id="11"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cxnSpLocks/>
                <a:stCxn id="11"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5246808" y="2449924"/>
              <a:ext cx="1432757" cy="786664"/>
              <a:chOff x="5246808" y="2449924"/>
              <a:chExt cx="1432757" cy="786664"/>
            </a:xfrm>
          </p:grpSpPr>
          <p:cxnSp>
            <p:nvCxnSpPr>
              <p:cNvPr id="64" name="直接箭头连接符 63"/>
              <p:cNvCxnSpPr>
                <a:cxnSpLocks/>
                <a:stCxn id="12"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cxnSpLocks/>
                <a:stCxn id="12"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cxnSpLocks/>
                <a:stCxn id="12"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cxnSpLocks/>
                <a:stCxn id="12"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5242998" y="2449925"/>
              <a:ext cx="1430852" cy="786663"/>
              <a:chOff x="5242998" y="2449925"/>
              <a:chExt cx="1430852" cy="786663"/>
            </a:xfrm>
          </p:grpSpPr>
          <p:cxnSp>
            <p:nvCxnSpPr>
              <p:cNvPr id="69" name="直接箭头连接符 68"/>
              <p:cNvCxnSpPr>
                <a:cxnSpLocks/>
                <a:stCxn id="13"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3"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3"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cxnSpLocks/>
                <a:stCxn id="13"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5246808" y="2443670"/>
              <a:ext cx="1432757" cy="798272"/>
              <a:chOff x="5246808" y="2443670"/>
              <a:chExt cx="1432757" cy="798272"/>
            </a:xfrm>
          </p:grpSpPr>
          <p:cxnSp>
            <p:nvCxnSpPr>
              <p:cNvPr id="74" name="直接箭头连接符 73"/>
              <p:cNvCxnSpPr>
                <a:cxnSpLocks/>
                <a:stCxn id="14"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cxnSpLocks/>
                <a:stCxn id="14"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cxnSpLocks/>
                <a:stCxn id="14"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cxnSpLocks/>
                <a:stCxn id="14"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5242998" y="2443671"/>
              <a:ext cx="1425137" cy="1061094"/>
              <a:chOff x="5242998" y="2443671"/>
              <a:chExt cx="1425137" cy="1061094"/>
            </a:xfrm>
          </p:grpSpPr>
          <p:cxnSp>
            <p:nvCxnSpPr>
              <p:cNvPr id="79" name="直接箭头连接符 78"/>
              <p:cNvCxnSpPr>
                <a:cxnSpLocks/>
                <a:stCxn id="15"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cxnSpLocks/>
                <a:stCxn id="15"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cxnSpLocks/>
                <a:stCxn id="15"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cxnSpLocks/>
                <a:stCxn id="15"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6887210" y="2456179"/>
              <a:ext cx="1327982" cy="505761"/>
              <a:chOff x="6887210" y="2456179"/>
              <a:chExt cx="1327982" cy="505761"/>
            </a:xfrm>
          </p:grpSpPr>
          <p:cxnSp>
            <p:nvCxnSpPr>
              <p:cNvPr id="84" name="直接箭头连接符 83"/>
              <p:cNvCxnSpPr>
                <a:stCxn id="17" idx="6"/>
                <a:endCxn id="22"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7" idx="6"/>
                <a:endCxn id="23"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6883400" y="2706764"/>
              <a:ext cx="1333697" cy="261920"/>
              <a:chOff x="6883400" y="2706764"/>
              <a:chExt cx="1333697" cy="261920"/>
            </a:xfrm>
          </p:grpSpPr>
          <p:cxnSp>
            <p:nvCxnSpPr>
              <p:cNvPr id="87" name="直接箭头连接符 86"/>
              <p:cNvCxnSpPr>
                <a:cxnSpLocks/>
                <a:stCxn id="18"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cxnSpLocks/>
                <a:stCxn id="18"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6887210" y="2699923"/>
              <a:ext cx="1333697" cy="280098"/>
              <a:chOff x="6887210" y="2699923"/>
              <a:chExt cx="1333697" cy="280098"/>
            </a:xfrm>
          </p:grpSpPr>
          <p:cxnSp>
            <p:nvCxnSpPr>
              <p:cNvPr id="90" name="直接箭头连接符 89"/>
              <p:cNvCxnSpPr>
                <a:cxnSpLocks/>
                <a:stCxn id="19"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cxnSpLocks/>
                <a:stCxn id="19"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6883400" y="2697034"/>
              <a:ext cx="1337507" cy="545810"/>
              <a:chOff x="6883400" y="2697034"/>
              <a:chExt cx="1337507" cy="545810"/>
            </a:xfrm>
          </p:grpSpPr>
          <p:cxnSp>
            <p:nvCxnSpPr>
              <p:cNvPr id="93" name="直接箭头连接符 92"/>
              <p:cNvCxnSpPr>
                <a:cxnSpLocks/>
                <a:stCxn id="20"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cxnSpLocks/>
                <a:stCxn id="20"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2247900" y="2404927"/>
              <a:ext cx="1139190" cy="767533"/>
              <a:chOff x="2247900" y="1973127"/>
              <a:chExt cx="1139190" cy="767533"/>
            </a:xfrm>
          </p:grpSpPr>
          <p:cxnSp>
            <p:nvCxnSpPr>
              <p:cNvPr id="96" name="直接箭头连接符 9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8417122" y="2697034"/>
              <a:ext cx="1024058" cy="266330"/>
              <a:chOff x="8417122" y="2011234"/>
              <a:chExt cx="1024058" cy="266330"/>
            </a:xfrm>
          </p:grpSpPr>
          <p:cxnSp>
            <p:nvCxnSpPr>
              <p:cNvPr id="101" name="直接箭头连接符 100"/>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9" name="文本框 108"/>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110" name="文本框 109"/>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grpSp>
      <p:sp>
        <p:nvSpPr>
          <p:cNvPr id="116" name="文本框 115"/>
          <p:cNvSpPr txBox="1"/>
          <p:nvPr/>
        </p:nvSpPr>
        <p:spPr>
          <a:xfrm>
            <a:off x="1066280" y="5050478"/>
            <a:ext cx="1213794" cy="830997"/>
          </a:xfrm>
          <a:prstGeom prst="rect">
            <a:avLst/>
          </a:prstGeom>
          <a:noFill/>
        </p:spPr>
        <p:txBody>
          <a:bodyPr wrap="none" rtlCol="0">
            <a:spAutoFit/>
          </a:bodyPr>
          <a:lstStyle/>
          <a:p>
            <a:r>
              <a:rPr lang="en-US" altLang="zh-CN" sz="4800" dirty="0">
                <a:solidFill>
                  <a:schemeClr val="bg1"/>
                </a:solidFill>
              </a:rPr>
              <a:t>256</a:t>
            </a:r>
            <a:endParaRPr lang="zh-CN" altLang="en-US" sz="4800" dirty="0">
              <a:solidFill>
                <a:schemeClr val="bg1"/>
              </a:solidFill>
            </a:endParaRPr>
          </a:p>
        </p:txBody>
      </p:sp>
      <p:sp>
        <p:nvSpPr>
          <p:cNvPr id="119" name="矩形 118"/>
          <p:cNvSpPr/>
          <p:nvPr/>
        </p:nvSpPr>
        <p:spPr>
          <a:xfrm>
            <a:off x="2588237" y="5050478"/>
            <a:ext cx="641522"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0" name="矩形 119"/>
          <p:cNvSpPr/>
          <p:nvPr/>
        </p:nvSpPr>
        <p:spPr>
          <a:xfrm>
            <a:off x="3476195" y="5050477"/>
            <a:ext cx="1213794" cy="830997"/>
          </a:xfrm>
          <a:prstGeom prst="rect">
            <a:avLst/>
          </a:prstGeom>
        </p:spPr>
        <p:txBody>
          <a:bodyPr wrap="none">
            <a:spAutoFit/>
          </a:bodyPr>
          <a:lstStyle/>
          <a:p>
            <a:pPr lvl="0"/>
            <a:r>
              <a:rPr lang="en-US" altLang="zh-CN" sz="4800" dirty="0">
                <a:solidFill>
                  <a:schemeClr val="bg1"/>
                </a:solidFill>
              </a:rPr>
              <a:t>256</a:t>
            </a:r>
            <a:endParaRPr lang="zh-CN" altLang="en-US" sz="4800" dirty="0">
              <a:solidFill>
                <a:schemeClr val="bg1"/>
              </a:solidFill>
            </a:endParaRPr>
          </a:p>
        </p:txBody>
      </p:sp>
      <p:sp>
        <p:nvSpPr>
          <p:cNvPr id="121" name="矩形 120"/>
          <p:cNvSpPr/>
          <p:nvPr/>
        </p:nvSpPr>
        <p:spPr>
          <a:xfrm>
            <a:off x="6230115" y="5050477"/>
            <a:ext cx="1899879" cy="830997"/>
          </a:xfrm>
          <a:prstGeom prst="rect">
            <a:avLst/>
          </a:prstGeom>
        </p:spPr>
        <p:txBody>
          <a:bodyPr wrap="none">
            <a:spAutoFit/>
          </a:bodyPr>
          <a:lstStyle/>
          <a:p>
            <a:pPr lvl="0"/>
            <a:r>
              <a:rPr lang="en-US" altLang="zh-CN" sz="4800" dirty="0">
                <a:solidFill>
                  <a:schemeClr val="bg1"/>
                </a:solidFill>
              </a:rPr>
              <a:t>65536</a:t>
            </a:r>
            <a:endParaRPr lang="zh-CN" altLang="en-US" sz="4800" dirty="0">
              <a:solidFill>
                <a:schemeClr val="bg1"/>
              </a:solidFill>
            </a:endParaRPr>
          </a:p>
        </p:txBody>
      </p:sp>
      <p:sp>
        <p:nvSpPr>
          <p:cNvPr id="123" name="矩形 122"/>
          <p:cNvSpPr/>
          <p:nvPr/>
        </p:nvSpPr>
        <p:spPr>
          <a:xfrm>
            <a:off x="5177348" y="5094967"/>
            <a:ext cx="543739"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4" name="文本框 123"/>
          <p:cNvSpPr txBox="1"/>
          <p:nvPr/>
        </p:nvSpPr>
        <p:spPr>
          <a:xfrm>
            <a:off x="1045130"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5" name="文本框 124"/>
          <p:cNvSpPr txBox="1"/>
          <p:nvPr/>
        </p:nvSpPr>
        <p:spPr>
          <a:xfrm>
            <a:off x="3396781"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6" name="文本框 125"/>
          <p:cNvSpPr txBox="1"/>
          <p:nvPr/>
        </p:nvSpPr>
        <p:spPr>
          <a:xfrm>
            <a:off x="2853223" y="5551265"/>
            <a:ext cx="641522"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7" name="文本框 126"/>
          <p:cNvSpPr txBox="1"/>
          <p:nvPr/>
        </p:nvSpPr>
        <p:spPr>
          <a:xfrm>
            <a:off x="5404953" y="5533347"/>
            <a:ext cx="543739"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8" name="文本框 127"/>
          <p:cNvSpPr txBox="1"/>
          <p:nvPr/>
        </p:nvSpPr>
        <p:spPr>
          <a:xfrm>
            <a:off x="6115624" y="5565339"/>
            <a:ext cx="3615092" cy="830997"/>
          </a:xfrm>
          <a:prstGeom prst="rect">
            <a:avLst/>
          </a:prstGeom>
          <a:noFill/>
        </p:spPr>
        <p:txBody>
          <a:bodyPr wrap="none" rtlCol="0">
            <a:spAutoFit/>
          </a:bodyPr>
          <a:lstStyle/>
          <a:p>
            <a:r>
              <a:rPr lang="en-US" altLang="zh-CN" sz="4800" dirty="0">
                <a:solidFill>
                  <a:schemeClr val="bg1"/>
                </a:solidFill>
              </a:rPr>
              <a:t>4294967296</a:t>
            </a:r>
            <a:endParaRPr lang="zh-CN" altLang="en-US" sz="4800" dirty="0">
              <a:solidFill>
                <a:schemeClr val="bg1"/>
              </a:solidFill>
            </a:endParaRPr>
          </a:p>
        </p:txBody>
      </p:sp>
    </p:spTree>
    <p:extLst>
      <p:ext uri="{BB962C8B-B14F-4D97-AF65-F5344CB8AC3E}">
        <p14:creationId xmlns:p14="http://schemas.microsoft.com/office/powerpoint/2010/main" val="272964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7.40741E-7 L 3.33333E-6 -0.17546 " pathEditMode="relative" rAng="0" ptsTypes="AA">
                                      <p:cBhvr>
                                        <p:cTn id="6" dur="1000" fill="hold"/>
                                        <p:tgtEl>
                                          <p:spTgt spid="111"/>
                                        </p:tgtEl>
                                        <p:attrNameLst>
                                          <p:attrName>ppt_x</p:attrName>
                                          <p:attrName>ppt_y</p:attrName>
                                        </p:attrNameLst>
                                      </p:cBhvr>
                                      <p:rCtr x="0" y="-8773"/>
                                    </p:animMotion>
                                  </p:childTnLst>
                                </p:cTn>
                              </p:par>
                              <p:par>
                                <p:cTn id="7" presetID="64" presetClass="path" presetSubtype="0" accel="50000" decel="50000" fill="hold" nodeType="withEffect">
                                  <p:stCondLst>
                                    <p:cond delay="0"/>
                                  </p:stCondLst>
                                  <p:childTnLst>
                                    <p:animMotion origin="layout" path="M -4.79167E-6 -4.07407E-6 L 0.00521 -0.22083 " pathEditMode="relative" rAng="0" ptsTypes="AA">
                                      <p:cBhvr>
                                        <p:cTn id="8" dur="1000" fill="hold"/>
                                        <p:tgtEl>
                                          <p:spTgt spid="112"/>
                                        </p:tgtEl>
                                        <p:attrNameLst>
                                          <p:attrName>ppt_x</p:attrName>
                                          <p:attrName>ppt_y</p:attrName>
                                        </p:attrNameLst>
                                      </p:cBhvr>
                                      <p:rCtr x="260" y="-11042"/>
                                    </p:animMotion>
                                  </p:childTnLst>
                                </p:cTn>
                              </p:par>
                              <p:par>
                                <p:cTn id="9" presetID="64" presetClass="path" presetSubtype="0" accel="50000" decel="50000" fill="hold" nodeType="withEffect">
                                  <p:stCondLst>
                                    <p:cond delay="0"/>
                                  </p:stCondLst>
                                  <p:childTnLst>
                                    <p:animMotion origin="layout" path="M -2.70833E-6 2.59259E-6 L -2.70833E-6 -0.29792 " pathEditMode="relative" rAng="0" ptsTypes="AA">
                                      <p:cBhvr>
                                        <p:cTn id="10" dur="1000" fill="hold"/>
                                        <p:tgtEl>
                                          <p:spTgt spid="113"/>
                                        </p:tgtEl>
                                        <p:attrNameLst>
                                          <p:attrName>ppt_x</p:attrName>
                                          <p:attrName>ppt_y</p:attrName>
                                        </p:attrNameLst>
                                      </p:cBhvr>
                                      <p:rCtr x="0" y="-14907"/>
                                    </p:animMotion>
                                  </p:childTnLst>
                                </p:cTn>
                              </p:par>
                              <p:par>
                                <p:cTn id="11" presetID="2" presetClass="entr" presetSubtype="4" fill="hold" grpId="0" nodeType="withEffect">
                                  <p:stCondLst>
                                    <p:cond delay="50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500" fill="hold"/>
                                        <p:tgtEl>
                                          <p:spTgt spid="122"/>
                                        </p:tgtEl>
                                        <p:attrNameLst>
                                          <p:attrName>ppt_x</p:attrName>
                                        </p:attrNameLst>
                                      </p:cBhvr>
                                      <p:tavLst>
                                        <p:tav tm="0">
                                          <p:val>
                                            <p:strVal val="#ppt_x"/>
                                          </p:val>
                                        </p:tav>
                                        <p:tav tm="100000">
                                          <p:val>
                                            <p:strVal val="#ppt_x"/>
                                          </p:val>
                                        </p:tav>
                                      </p:tavLst>
                                    </p:anim>
                                    <p:anim calcmode="lin" valueType="num">
                                      <p:cBhvr additive="base">
                                        <p:cTn id="14" dur="500" fill="hold"/>
                                        <p:tgtEl>
                                          <p:spTgt spid="12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fade">
                                      <p:cBhvr>
                                        <p:cTn id="35" dur="500"/>
                                        <p:tgtEl>
                                          <p:spTgt spid="121"/>
                                        </p:tgtEl>
                                      </p:cBhvr>
                                    </p:animEffect>
                                  </p:childTnLst>
                                </p:cTn>
                              </p:par>
                            </p:childTnLst>
                          </p:cTn>
                        </p:par>
                      </p:childTnLst>
                    </p:cTn>
                  </p:par>
                  <p:par>
                    <p:cTn id="36" fill="hold">
                      <p:stCondLst>
                        <p:cond delay="indefinite"/>
                      </p:stCondLst>
                      <p:childTnLst>
                        <p:par>
                          <p:cTn id="37" fill="hold">
                            <p:stCondLst>
                              <p:cond delay="0"/>
                            </p:stCondLst>
                            <p:childTnLst>
                              <p:par>
                                <p:cTn id="38" presetID="64" presetClass="path" presetSubtype="0" accel="50000" decel="50000" fill="hold" grpId="1" nodeType="clickEffect">
                                  <p:stCondLst>
                                    <p:cond delay="0"/>
                                  </p:stCondLst>
                                  <p:childTnLst>
                                    <p:animMotion origin="layout" path="M 4.16667E-7 -7.40741E-7 L 4.16667E-7 -0.0875 " pathEditMode="relative" rAng="0" ptsTypes="AA">
                                      <p:cBhvr>
                                        <p:cTn id="39" dur="750" fill="hold"/>
                                        <p:tgtEl>
                                          <p:spTgt spid="116"/>
                                        </p:tgtEl>
                                        <p:attrNameLst>
                                          <p:attrName>ppt_x</p:attrName>
                                          <p:attrName>ppt_y</p:attrName>
                                        </p:attrNameLst>
                                      </p:cBhvr>
                                      <p:rCtr x="0" y="-4375"/>
                                    </p:animMotion>
                                  </p:childTnLst>
                                </p:cTn>
                              </p:par>
                              <p:par>
                                <p:cTn id="40" presetID="64" presetClass="path" presetSubtype="0" accel="50000" decel="50000" fill="hold" grpId="1" nodeType="withEffect">
                                  <p:stCondLst>
                                    <p:cond delay="0"/>
                                  </p:stCondLst>
                                  <p:childTnLst>
                                    <p:animMotion origin="layout" path="M -1.66667E-6 -7.40741E-7 L -1.66667E-6 -0.0875 " pathEditMode="relative" rAng="0" ptsTypes="AA">
                                      <p:cBhvr>
                                        <p:cTn id="41" dur="750" fill="hold"/>
                                        <p:tgtEl>
                                          <p:spTgt spid="119"/>
                                        </p:tgtEl>
                                        <p:attrNameLst>
                                          <p:attrName>ppt_x</p:attrName>
                                          <p:attrName>ppt_y</p:attrName>
                                        </p:attrNameLst>
                                      </p:cBhvr>
                                      <p:rCtr x="0" y="-4375"/>
                                    </p:animMotion>
                                  </p:childTnLst>
                                </p:cTn>
                              </p:par>
                              <p:par>
                                <p:cTn id="42" presetID="64" presetClass="path" presetSubtype="0" accel="50000" decel="50000" fill="hold" grpId="1" nodeType="withEffect">
                                  <p:stCondLst>
                                    <p:cond delay="0"/>
                                  </p:stCondLst>
                                  <p:childTnLst>
                                    <p:animMotion origin="layout" path="M 4.16667E-6 -7.40741E-7 L 4.16667E-6 -0.0875 " pathEditMode="relative" rAng="0" ptsTypes="AA">
                                      <p:cBhvr>
                                        <p:cTn id="43" dur="750" fill="hold"/>
                                        <p:tgtEl>
                                          <p:spTgt spid="120"/>
                                        </p:tgtEl>
                                        <p:attrNameLst>
                                          <p:attrName>ppt_x</p:attrName>
                                          <p:attrName>ppt_y</p:attrName>
                                        </p:attrNameLst>
                                      </p:cBhvr>
                                      <p:rCtr x="0" y="-4375"/>
                                    </p:animMotion>
                                  </p:childTnLst>
                                </p:cTn>
                              </p:par>
                              <p:par>
                                <p:cTn id="44" presetID="64" presetClass="path" presetSubtype="0" accel="50000" decel="50000" fill="hold" grpId="1" nodeType="withEffect">
                                  <p:stCondLst>
                                    <p:cond delay="0"/>
                                  </p:stCondLst>
                                  <p:childTnLst>
                                    <p:animMotion origin="layout" path="M 5E-6 -2.22222E-6 L 5E-6 -0.09166 " pathEditMode="relative" rAng="0" ptsTypes="AA">
                                      <p:cBhvr>
                                        <p:cTn id="45" dur="750" fill="hold"/>
                                        <p:tgtEl>
                                          <p:spTgt spid="123"/>
                                        </p:tgtEl>
                                        <p:attrNameLst>
                                          <p:attrName>ppt_x</p:attrName>
                                          <p:attrName>ppt_y</p:attrName>
                                        </p:attrNameLst>
                                      </p:cBhvr>
                                      <p:rCtr x="0" y="-4583"/>
                                    </p:animMotion>
                                  </p:childTnLst>
                                </p:cTn>
                              </p:par>
                              <p:par>
                                <p:cTn id="46" presetID="64" presetClass="path" presetSubtype="0" accel="50000" decel="50000" fill="hold" grpId="1" nodeType="withEffect">
                                  <p:stCondLst>
                                    <p:cond delay="0"/>
                                  </p:stCondLst>
                                  <p:childTnLst>
                                    <p:animMotion origin="layout" path="M -2.08333E-6 -7.40741E-7 L -2.08333E-6 -0.0875 " pathEditMode="relative" rAng="0" ptsTypes="AA">
                                      <p:cBhvr>
                                        <p:cTn id="47" dur="750" fill="hold"/>
                                        <p:tgtEl>
                                          <p:spTgt spid="121"/>
                                        </p:tgtEl>
                                        <p:attrNameLst>
                                          <p:attrName>ppt_x</p:attrName>
                                          <p:attrName>ppt_y</p:attrName>
                                        </p:attrNameLst>
                                      </p:cBhvr>
                                      <p:rCtr x="0" y="-4375"/>
                                    </p:animMotion>
                                  </p:childTnLst>
                                </p:cTn>
                              </p:par>
                              <p:par>
                                <p:cTn id="48" presetID="10" presetClass="entr" presetSubtype="0" fill="hold" grpId="0" nodeType="withEffect">
                                  <p:stCondLst>
                                    <p:cond delay="250"/>
                                  </p:stCondLst>
                                  <p:childTnLst>
                                    <p:set>
                                      <p:cBhvr>
                                        <p:cTn id="49" dur="1" fill="hold">
                                          <p:stCondLst>
                                            <p:cond delay="0"/>
                                          </p:stCondLst>
                                        </p:cTn>
                                        <p:tgtEl>
                                          <p:spTgt spid="124"/>
                                        </p:tgtEl>
                                        <p:attrNameLst>
                                          <p:attrName>style.visibility</p:attrName>
                                        </p:attrNameLst>
                                      </p:cBhvr>
                                      <p:to>
                                        <p:strVal val="visible"/>
                                      </p:to>
                                    </p:set>
                                    <p:animEffect transition="in" filter="fade">
                                      <p:cBhvr>
                                        <p:cTn id="50" dur="500"/>
                                        <p:tgtEl>
                                          <p:spTgt spid="124"/>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fade">
                                      <p:cBhvr>
                                        <p:cTn id="54" dur="500"/>
                                        <p:tgtEl>
                                          <p:spTgt spid="126"/>
                                        </p:tgtEl>
                                      </p:cBhvr>
                                    </p:animEffect>
                                  </p:childTnLst>
                                </p:cTn>
                              </p:par>
                            </p:childTnLst>
                          </p:cTn>
                        </p:par>
                        <p:par>
                          <p:cTn id="55" fill="hold">
                            <p:stCondLst>
                              <p:cond delay="1250"/>
                            </p:stCondLst>
                            <p:childTnLst>
                              <p:par>
                                <p:cTn id="56" presetID="10" presetClass="entr" presetSubtype="0" fill="hold" grpId="0" nodeType="after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500"/>
                                        <p:tgtEl>
                                          <p:spTgt spid="125"/>
                                        </p:tgtEl>
                                      </p:cBhvr>
                                    </p:animEffect>
                                  </p:childTnLst>
                                </p:cTn>
                              </p:par>
                            </p:childTnLst>
                          </p:cTn>
                        </p:par>
                        <p:par>
                          <p:cTn id="59" fill="hold">
                            <p:stCondLst>
                              <p:cond delay="1750"/>
                            </p:stCondLst>
                            <p:childTnLst>
                              <p:par>
                                <p:cTn id="60" presetID="10" presetClass="entr" presetSubtype="0" fill="hold" grpId="0" nodeType="after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par>
                          <p:cTn id="63" fill="hold">
                            <p:stCondLst>
                              <p:cond delay="2250"/>
                            </p:stCondLst>
                            <p:childTnLst>
                              <p:par>
                                <p:cTn id="64" presetID="10" presetClass="entr" presetSubtype="0"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childTnLst>
                          </p:cTn>
                        </p:par>
                        <p:par>
                          <p:cTn id="67" fill="hold">
                            <p:stCondLst>
                              <p:cond delay="2750"/>
                            </p:stCondLst>
                            <p:childTnLst>
                              <p:par>
                                <p:cTn id="68" presetID="26" presetClass="emph" presetSubtype="0" fill="hold" grpId="1" nodeType="afterEffect">
                                  <p:stCondLst>
                                    <p:cond delay="0"/>
                                  </p:stCondLst>
                                  <p:childTnLst>
                                    <p:animEffect transition="out" filter="fade">
                                      <p:cBhvr>
                                        <p:cTn id="69" dur="250" tmFilter="0, 0; .2, .5; .8, .5; 1, 0"/>
                                        <p:tgtEl>
                                          <p:spTgt spid="128"/>
                                        </p:tgtEl>
                                      </p:cBhvr>
                                    </p:animEffect>
                                    <p:animScale>
                                      <p:cBhvr>
                                        <p:cTn id="70" dur="125" autoRev="1" fill="hold"/>
                                        <p:tgtEl>
                                          <p:spTgt spid="128"/>
                                        </p:tgtEl>
                                      </p:cBhvr>
                                      <p:by x="105000" y="105000"/>
                                    </p:animScale>
                                  </p:childTnLst>
                                </p:cTn>
                              </p:par>
                            </p:childTnLst>
                          </p:cTn>
                        </p:par>
                        <p:par>
                          <p:cTn id="71" fill="hold">
                            <p:stCondLst>
                              <p:cond delay="3000"/>
                            </p:stCondLst>
                            <p:childTnLst>
                              <p:par>
                                <p:cTn id="72" presetID="26" presetClass="emph" presetSubtype="0" fill="hold" grpId="2" nodeType="afterEffect">
                                  <p:stCondLst>
                                    <p:cond delay="0"/>
                                  </p:stCondLst>
                                  <p:childTnLst>
                                    <p:animEffect transition="out" filter="fade">
                                      <p:cBhvr>
                                        <p:cTn id="73" dur="250" tmFilter="0, 0; .2, .5; .8, .5; 1, 0"/>
                                        <p:tgtEl>
                                          <p:spTgt spid="128"/>
                                        </p:tgtEl>
                                      </p:cBhvr>
                                    </p:animEffect>
                                    <p:animScale>
                                      <p:cBhvr>
                                        <p:cTn id="74" dur="125" autoRev="1" fill="hold"/>
                                        <p:tgtEl>
                                          <p:spTgt spid="1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16" grpId="0"/>
      <p:bldP spid="116" grpId="1"/>
      <p:bldP spid="119" grpId="0"/>
      <p:bldP spid="119" grpId="1"/>
      <p:bldP spid="120" grpId="0"/>
      <p:bldP spid="120" grpId="1"/>
      <p:bldP spid="121" grpId="0"/>
      <p:bldP spid="121" grpId="1"/>
      <p:bldP spid="123" grpId="0"/>
      <p:bldP spid="123" grpId="1"/>
      <p:bldP spid="124" grpId="0"/>
      <p:bldP spid="125" grpId="0"/>
      <p:bldP spid="126" grpId="0"/>
      <p:bldP spid="127" grpId="0"/>
      <p:bldP spid="128" grpId="0"/>
      <p:bldP spid="128" grpId="1"/>
      <p:bldP spid="128" grpId="2"/>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2585</TotalTime>
  <Words>2701</Words>
  <Application>Microsoft Office PowerPoint</Application>
  <PresentationFormat>宽屏</PresentationFormat>
  <Paragraphs>557</Paragraphs>
  <Slides>29</Slides>
  <Notes>29</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29</vt:i4>
      </vt:variant>
    </vt:vector>
  </HeadingPairs>
  <TitlesOfParts>
    <vt:vector size="39" baseType="lpstr">
      <vt:lpstr>等线</vt:lpstr>
      <vt:lpstr>宋体</vt:lpstr>
      <vt:lpstr>微软雅黑</vt:lpstr>
      <vt:lpstr>Arial</vt:lpstr>
      <vt:lpstr>Arial Black</vt:lpstr>
      <vt:lpstr>Cambria Math</vt:lpstr>
      <vt:lpstr>Century Gothic</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423</cp:revision>
  <dcterms:created xsi:type="dcterms:W3CDTF">2017-06-01T08:22:32Z</dcterms:created>
  <dcterms:modified xsi:type="dcterms:W3CDTF">2017-06-07T02:57:59Z</dcterms:modified>
</cp:coreProperties>
</file>